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257" r:id="rId5"/>
    <p:sldId id="268" r:id="rId6"/>
    <p:sldId id="269" r:id="rId7"/>
    <p:sldId id="277" r:id="rId8"/>
    <p:sldId id="290" r:id="rId9"/>
    <p:sldId id="271" r:id="rId10"/>
    <p:sldId id="278" r:id="rId11"/>
    <p:sldId id="280" r:id="rId12"/>
    <p:sldId id="279" r:id="rId13"/>
    <p:sldId id="281" r:id="rId14"/>
    <p:sldId id="282" r:id="rId15"/>
    <p:sldId id="283" r:id="rId16"/>
    <p:sldId id="284" r:id="rId17"/>
    <p:sldId id="285" r:id="rId18"/>
    <p:sldId id="286" r:id="rId19"/>
    <p:sldId id="287" r:id="rId20"/>
    <p:sldId id="288" r:id="rId21"/>
    <p:sldId id="289"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76C8"/>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990" autoAdjust="0"/>
  </p:normalViewPr>
  <p:slideViewPr>
    <p:cSldViewPr snapToGrid="0" showGuides="1">
      <p:cViewPr>
        <p:scale>
          <a:sx n="66" d="100"/>
          <a:sy n="66" d="100"/>
        </p:scale>
        <p:origin x="1330" y="75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D27F37-355B-4A8E-AE4E-F6CF91B2E003}" type="doc">
      <dgm:prSet loTypeId="urn:microsoft.com/office/officeart/2005/8/layout/pList1" loCatId="list" qsTypeId="urn:microsoft.com/office/officeart/2005/8/quickstyle/simple1" qsCatId="simple" csTypeId="urn:microsoft.com/office/officeart/2005/8/colors/accent1_2" csCatId="accent1" phldr="1"/>
      <dgm:spPr/>
    </dgm:pt>
    <dgm:pt modelId="{3819EA6D-2BA5-4B8D-B383-D249E12C95C0}">
      <dgm:prSet phldrT="[Text]"/>
      <dgm:spPr/>
      <dgm:t>
        <a:bodyPr/>
        <a:lstStyle/>
        <a:p>
          <a:endParaRPr lang="en-US" dirty="0"/>
        </a:p>
      </dgm:t>
    </dgm:pt>
    <dgm:pt modelId="{36D5CF9E-0B80-464F-A811-B8C4A4C3F039}" type="parTrans" cxnId="{C77A0061-CADE-4E35-AFDD-F51A813C6026}">
      <dgm:prSet/>
      <dgm:spPr/>
      <dgm:t>
        <a:bodyPr/>
        <a:lstStyle/>
        <a:p>
          <a:endParaRPr lang="en-US"/>
        </a:p>
      </dgm:t>
    </dgm:pt>
    <dgm:pt modelId="{64BA2829-E1C8-47CD-BD8F-2944937BD581}" type="sibTrans" cxnId="{C77A0061-CADE-4E35-AFDD-F51A813C6026}">
      <dgm:prSet/>
      <dgm:spPr/>
      <dgm:t>
        <a:bodyPr/>
        <a:lstStyle/>
        <a:p>
          <a:endParaRPr lang="en-US"/>
        </a:p>
      </dgm:t>
    </dgm:pt>
    <dgm:pt modelId="{32DD1073-BF1C-4E3A-9E2D-3A8227CF036C}" type="pres">
      <dgm:prSet presAssocID="{75D27F37-355B-4A8E-AE4E-F6CF91B2E003}" presName="Name0" presStyleCnt="0">
        <dgm:presLayoutVars>
          <dgm:dir/>
          <dgm:resizeHandles val="exact"/>
        </dgm:presLayoutVars>
      </dgm:prSet>
      <dgm:spPr/>
    </dgm:pt>
    <dgm:pt modelId="{006DEE73-7769-4A5E-A7A2-CBDB86584586}" type="pres">
      <dgm:prSet presAssocID="{3819EA6D-2BA5-4B8D-B383-D249E12C95C0}" presName="compNode" presStyleCnt="0"/>
      <dgm:spPr/>
    </dgm:pt>
    <dgm:pt modelId="{A8C0D488-0A46-416B-A908-8DF672666567}" type="pres">
      <dgm:prSet presAssocID="{3819EA6D-2BA5-4B8D-B383-D249E12C95C0}" presName="pictRect" presStyleLbl="node1" presStyleIdx="0" presStyleCnt="1" custScaleX="132184" custScaleY="208046" custLinFactNeighborX="-2488" custLinFactNeighborY="2298"/>
      <dgm:spPr>
        <a:blipFill>
          <a:blip xmlns:r="http://schemas.openxmlformats.org/officeDocument/2006/relationships" r:embed="rId1"/>
          <a:srcRect/>
          <a:stretch>
            <a:fillRect l="-19000" r="-19000"/>
          </a:stretch>
        </a:blipFill>
      </dgm:spPr>
      <dgm:extLst>
        <a:ext uri="{E40237B7-FDA0-4F09-8148-C483321AD2D9}">
          <dgm14:cNvPr xmlns:dgm14="http://schemas.microsoft.com/office/drawing/2010/diagram" id="0" name="" descr="A diagram of a product&#10;&#10;Description automatically generated">
            <a:extLst>
              <a:ext uri="{FF2B5EF4-FFF2-40B4-BE49-F238E27FC236}">
                <a16:creationId xmlns:a16="http://schemas.microsoft.com/office/drawing/2014/main" id="{6020BE94-D3A3-6964-9DE8-5152E67D82D3}"/>
              </a:ext>
            </a:extLst>
          </dgm14:cNvPr>
        </a:ext>
      </dgm:extLst>
    </dgm:pt>
    <dgm:pt modelId="{BF633522-3CC4-4A33-8B23-99BAE33F1A85}" type="pres">
      <dgm:prSet presAssocID="{3819EA6D-2BA5-4B8D-B383-D249E12C95C0}" presName="textRect" presStyleLbl="revTx" presStyleIdx="0" presStyleCnt="1">
        <dgm:presLayoutVars>
          <dgm:bulletEnabled val="1"/>
        </dgm:presLayoutVars>
      </dgm:prSet>
      <dgm:spPr/>
    </dgm:pt>
  </dgm:ptLst>
  <dgm:cxnLst>
    <dgm:cxn modelId="{5401A713-FAE8-4184-8F12-13371DF37A00}" type="presOf" srcId="{3819EA6D-2BA5-4B8D-B383-D249E12C95C0}" destId="{BF633522-3CC4-4A33-8B23-99BAE33F1A85}" srcOrd="0" destOrd="0" presId="urn:microsoft.com/office/officeart/2005/8/layout/pList1"/>
    <dgm:cxn modelId="{C77A0061-CADE-4E35-AFDD-F51A813C6026}" srcId="{75D27F37-355B-4A8E-AE4E-F6CF91B2E003}" destId="{3819EA6D-2BA5-4B8D-B383-D249E12C95C0}" srcOrd="0" destOrd="0" parTransId="{36D5CF9E-0B80-464F-A811-B8C4A4C3F039}" sibTransId="{64BA2829-E1C8-47CD-BD8F-2944937BD581}"/>
    <dgm:cxn modelId="{CE2C69E6-F2AE-4049-A787-20F359D8ED90}" type="presOf" srcId="{75D27F37-355B-4A8E-AE4E-F6CF91B2E003}" destId="{32DD1073-BF1C-4E3A-9E2D-3A8227CF036C}" srcOrd="0" destOrd="0" presId="urn:microsoft.com/office/officeart/2005/8/layout/pList1"/>
    <dgm:cxn modelId="{4B165929-0F36-4120-9ADE-BFD4B573A0D3}" type="presParOf" srcId="{32DD1073-BF1C-4E3A-9E2D-3A8227CF036C}" destId="{006DEE73-7769-4A5E-A7A2-CBDB86584586}" srcOrd="0" destOrd="0" presId="urn:microsoft.com/office/officeart/2005/8/layout/pList1"/>
    <dgm:cxn modelId="{EE16CAE9-51D7-4C12-8556-5037CF031343}" type="presParOf" srcId="{006DEE73-7769-4A5E-A7A2-CBDB86584586}" destId="{A8C0D488-0A46-416B-A908-8DF672666567}" srcOrd="0" destOrd="0" presId="urn:microsoft.com/office/officeart/2005/8/layout/pList1"/>
    <dgm:cxn modelId="{408C1169-0F1C-4E4A-8F35-4E19E53DBA93}" type="presParOf" srcId="{006DEE73-7769-4A5E-A7A2-CBDB86584586}" destId="{BF633522-3CC4-4A33-8B23-99BAE33F1A85}" srcOrd="1" destOrd="0" presId="urn:microsoft.com/office/officeart/2005/8/layout/p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0D488-0A46-416B-A908-8DF672666567}">
      <dsp:nvSpPr>
        <dsp:cNvPr id="0" name=""/>
        <dsp:cNvSpPr/>
      </dsp:nvSpPr>
      <dsp:spPr>
        <a:xfrm>
          <a:off x="102427" y="3883"/>
          <a:ext cx="4029169" cy="4369333"/>
        </a:xfrm>
        <a:prstGeom prst="roundRect">
          <a:avLst/>
        </a:prstGeom>
        <a:blipFill>
          <a:blip xmlns:r="http://schemas.openxmlformats.org/officeDocument/2006/relationships" r:embed="rId1"/>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633522-3CC4-4A33-8B23-99BAE33F1A85}">
      <dsp:nvSpPr>
        <dsp:cNvPr id="0" name=""/>
        <dsp:cNvSpPr/>
      </dsp:nvSpPr>
      <dsp:spPr>
        <a:xfrm>
          <a:off x="668774" y="3236696"/>
          <a:ext cx="3048151" cy="1130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6936" tIns="376936" rIns="376936" bIns="0" numCol="1" spcCol="1270" anchor="t" anchorCtr="0">
          <a:noAutofit/>
        </a:bodyPr>
        <a:lstStyle/>
        <a:p>
          <a:pPr marL="0" lvl="0" indent="0" algn="ctr" defTabSz="2355850">
            <a:lnSpc>
              <a:spcPct val="90000"/>
            </a:lnSpc>
            <a:spcBef>
              <a:spcPct val="0"/>
            </a:spcBef>
            <a:spcAft>
              <a:spcPct val="35000"/>
            </a:spcAft>
            <a:buNone/>
          </a:pPr>
          <a:endParaRPr lang="en-US" sz="5300" kern="1200" dirty="0"/>
        </a:p>
      </dsp:txBody>
      <dsp:txXfrm>
        <a:off x="668774" y="3236696"/>
        <a:ext cx="3048151" cy="1130864"/>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7/18/2024</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7/18/2024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6</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19</a:t>
            </a:fld>
            <a:endParaRPr lang="en-US"/>
          </a:p>
        </p:txBody>
      </p:sp>
    </p:spTree>
    <p:extLst>
      <p:ext uri="{BB962C8B-B14F-4D97-AF65-F5344CB8AC3E}">
        <p14:creationId xmlns:p14="http://schemas.microsoft.com/office/powerpoint/2010/main" val="40571227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7/18/2024</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3.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6.svg"/><Relationship Id="rId4" Type="http://schemas.openxmlformats.org/officeDocument/2006/relationships/image" Target="../media/image14.sv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a:xfrm>
            <a:off x="6343650" y="4335955"/>
            <a:ext cx="5143500" cy="503167"/>
          </a:xfrm>
        </p:spPr>
        <p:txBody>
          <a:bodyPr/>
          <a:lstStyle/>
          <a:p>
            <a:r>
              <a:rPr lang="en-US" dirty="0">
                <a:solidFill>
                  <a:srgbClr val="000000"/>
                </a:solidFill>
                <a:latin typeface="YAD1aU3sLnI 0"/>
              </a:rPr>
              <a:t>Presented by : </a:t>
            </a:r>
            <a:r>
              <a:rPr lang="en-US" b="1" i="0" dirty="0">
                <a:solidFill>
                  <a:srgbClr val="000000"/>
                </a:solidFill>
                <a:effectLst/>
                <a:latin typeface="YAD1aU3sLnI 0"/>
              </a:rPr>
              <a:t>Alhosein Aly</a:t>
            </a:r>
          </a:p>
          <a:p>
            <a:endParaRPr lang="en-US" dirty="0">
              <a:solidFill>
                <a:srgbClr val="000000"/>
              </a:solidFill>
              <a:effectLst/>
              <a:latin typeface="YAD1aU3sLnI 0"/>
            </a:endParaRPr>
          </a:p>
        </p:txBody>
      </p:sp>
      <p:sp>
        <p:nvSpPr>
          <p:cNvPr id="11" name="Rectangle 3">
            <a:extLst>
              <a:ext uri="{FF2B5EF4-FFF2-40B4-BE49-F238E27FC236}">
                <a16:creationId xmlns:a16="http://schemas.microsoft.com/office/drawing/2014/main" id="{44D1BEDB-5F1D-3EA9-13AD-27D74FC9BFB4}"/>
              </a:ext>
            </a:extLst>
          </p:cNvPr>
          <p:cNvSpPr>
            <a:spLocks noGrp="1" noChangeArrowheads="1"/>
          </p:cNvSpPr>
          <p:nvPr>
            <p:ph type="ctrTitle"/>
          </p:nvPr>
        </p:nvSpPr>
        <p:spPr bwMode="auto">
          <a:xfrm>
            <a:off x="6343650" y="3034026"/>
            <a:ext cx="35148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Adventure Works BI End-To-End</a:t>
            </a:r>
          </a:p>
        </p:txBody>
      </p:sp>
      <p:pic>
        <p:nvPicPr>
          <p:cNvPr id="15" name="Picture Placeholder 14" descr="A logo for a company&#10;&#10;Description automatically generated">
            <a:extLst>
              <a:ext uri="{FF2B5EF4-FFF2-40B4-BE49-F238E27FC236}">
                <a16:creationId xmlns:a16="http://schemas.microsoft.com/office/drawing/2014/main" id="{AD1FADAE-A1DD-2AA9-E55B-D8ACAE927CD0}"/>
              </a:ext>
            </a:extLst>
          </p:cNvPr>
          <p:cNvPicPr>
            <a:picLocks noGrp="1" noChangeAspect="1"/>
          </p:cNvPicPr>
          <p:nvPr>
            <p:ph type="pic" sz="quarter" idx="10"/>
          </p:nvPr>
        </p:nvPicPr>
        <p:blipFill>
          <a:blip r:embed="rId3"/>
          <a:srcRect l="8333" r="8333"/>
          <a:stretch>
            <a:fillRect/>
          </a:stretch>
        </p:blipFill>
        <p:spPr/>
      </p:pic>
    </p:spTree>
    <p:extLst>
      <p:ext uri="{BB962C8B-B14F-4D97-AF65-F5344CB8AC3E}">
        <p14:creationId xmlns:p14="http://schemas.microsoft.com/office/powerpoint/2010/main" val="3737989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BFC86-86DA-FE12-6F5E-6948DEF065DF}"/>
              </a:ext>
            </a:extLst>
          </p:cNvPr>
          <p:cNvSpPr>
            <a:spLocks noGrp="1"/>
          </p:cNvSpPr>
          <p:nvPr>
            <p:ph type="ctrTitle"/>
          </p:nvPr>
        </p:nvSpPr>
        <p:spPr/>
        <p:txBody>
          <a:bodyPr/>
          <a:lstStyle/>
          <a:p>
            <a:r>
              <a:rPr lang="en-US" dirty="0"/>
              <a:t>Data Analysis and Visualization Part</a:t>
            </a:r>
          </a:p>
        </p:txBody>
      </p:sp>
      <p:pic>
        <p:nvPicPr>
          <p:cNvPr id="8" name="Picture Placeholder 7" descr="A colorful logo with a graph&#10;&#10;Description automatically generated with medium confidence">
            <a:extLst>
              <a:ext uri="{FF2B5EF4-FFF2-40B4-BE49-F238E27FC236}">
                <a16:creationId xmlns:a16="http://schemas.microsoft.com/office/drawing/2014/main" id="{0B8C85BD-FCCA-AD27-C546-F685A9DD5ED1}"/>
              </a:ext>
            </a:extLst>
          </p:cNvPr>
          <p:cNvPicPr>
            <a:picLocks noGrp="1" noChangeAspect="1"/>
          </p:cNvPicPr>
          <p:nvPr>
            <p:ph type="pic" sz="quarter" idx="10"/>
          </p:nvPr>
        </p:nvPicPr>
        <p:blipFill>
          <a:blip r:embed="rId2"/>
          <a:srcRect/>
          <a:stretch>
            <a:fillRect/>
          </a:stretch>
        </p:blipFill>
        <p:spPr>
          <a:xfrm>
            <a:off x="710812" y="728546"/>
            <a:ext cx="4853409" cy="4660578"/>
          </a:xfrm>
        </p:spPr>
      </p:pic>
      <p:sp>
        <p:nvSpPr>
          <p:cNvPr id="10" name="TextBox 9">
            <a:extLst>
              <a:ext uri="{FF2B5EF4-FFF2-40B4-BE49-F238E27FC236}">
                <a16:creationId xmlns:a16="http://schemas.microsoft.com/office/drawing/2014/main" id="{1418C83A-CAB6-DB71-15E6-251B87397035}"/>
              </a:ext>
            </a:extLst>
          </p:cNvPr>
          <p:cNvSpPr txBox="1"/>
          <p:nvPr/>
        </p:nvSpPr>
        <p:spPr>
          <a:xfrm>
            <a:off x="6343650" y="4444491"/>
            <a:ext cx="5562210" cy="2031325"/>
          </a:xfrm>
          <a:prstGeom prst="rect">
            <a:avLst/>
          </a:prstGeom>
          <a:noFill/>
        </p:spPr>
        <p:txBody>
          <a:bodyPr wrap="square">
            <a:spAutoFit/>
          </a:bodyPr>
          <a:lstStyle/>
          <a:p>
            <a:r>
              <a:rPr lang="en-US" dirty="0">
                <a:solidFill>
                  <a:schemeClr val="bg1"/>
                </a:solidFill>
              </a:rPr>
              <a:t>After completing the data integration and transformation processes using SSIS, the next crucial step was to load the cleansed and structured data into Power BI for detailed analysis and reporting. Power BI is a powerful tool that enables us to create data models, perform in-depth analyses, and visualize data through interactive dashboards and reports.</a:t>
            </a:r>
          </a:p>
        </p:txBody>
      </p:sp>
    </p:spTree>
    <p:extLst>
      <p:ext uri="{BB962C8B-B14F-4D97-AF65-F5344CB8AC3E}">
        <p14:creationId xmlns:p14="http://schemas.microsoft.com/office/powerpoint/2010/main" val="1294925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A7614-5D9D-BE19-46C9-1EE719DBBAC8}"/>
              </a:ext>
            </a:extLst>
          </p:cNvPr>
          <p:cNvSpPr>
            <a:spLocks noGrp="1"/>
          </p:cNvSpPr>
          <p:nvPr>
            <p:ph type="title"/>
          </p:nvPr>
        </p:nvSpPr>
        <p:spPr>
          <a:xfrm>
            <a:off x="507556" y="-129207"/>
            <a:ext cx="11150600" cy="920336"/>
          </a:xfrm>
        </p:spPr>
        <p:txBody>
          <a:bodyPr/>
          <a:lstStyle/>
          <a:p>
            <a:r>
              <a:rPr lang="en-US" dirty="0"/>
              <a:t>Data Analysis and Visualization Part</a:t>
            </a:r>
          </a:p>
        </p:txBody>
      </p:sp>
      <p:sp>
        <p:nvSpPr>
          <p:cNvPr id="3" name="Slide Number Placeholder 2">
            <a:extLst>
              <a:ext uri="{FF2B5EF4-FFF2-40B4-BE49-F238E27FC236}">
                <a16:creationId xmlns:a16="http://schemas.microsoft.com/office/drawing/2014/main" id="{B446F81C-CCBB-AF86-E268-ED983F897422}"/>
              </a:ext>
            </a:extLst>
          </p:cNvPr>
          <p:cNvSpPr>
            <a:spLocks noGrp="1"/>
          </p:cNvSpPr>
          <p:nvPr>
            <p:ph type="sldNum" sz="quarter" idx="12"/>
          </p:nvPr>
        </p:nvSpPr>
        <p:spPr/>
        <p:txBody>
          <a:bodyPr/>
          <a:lstStyle/>
          <a:p>
            <a:fld id="{9EC71654-96A5-4280-94F3-931C61A9F92C}" type="slidenum">
              <a:rPr lang="en-US" noProof="0" smtClean="0"/>
              <a:pPr/>
              <a:t>11</a:t>
            </a:fld>
            <a:endParaRPr lang="en-US" noProof="0" dirty="0"/>
          </a:p>
        </p:txBody>
      </p:sp>
      <p:sp>
        <p:nvSpPr>
          <p:cNvPr id="5" name="TextBox 4">
            <a:extLst>
              <a:ext uri="{FF2B5EF4-FFF2-40B4-BE49-F238E27FC236}">
                <a16:creationId xmlns:a16="http://schemas.microsoft.com/office/drawing/2014/main" id="{F8199959-95B7-DF27-CBF6-C6BA916A1431}"/>
              </a:ext>
            </a:extLst>
          </p:cNvPr>
          <p:cNvSpPr txBox="1"/>
          <p:nvPr/>
        </p:nvSpPr>
        <p:spPr>
          <a:xfrm>
            <a:off x="507556" y="905800"/>
            <a:ext cx="6246844" cy="369332"/>
          </a:xfrm>
          <a:prstGeom prst="rect">
            <a:avLst/>
          </a:prstGeom>
          <a:noFill/>
        </p:spPr>
        <p:txBody>
          <a:bodyPr wrap="square">
            <a:spAutoFit/>
          </a:bodyPr>
          <a:lstStyle/>
          <a:p>
            <a:r>
              <a:rPr lang="en-US" dirty="0"/>
              <a:t>In this phase, we focused on:</a:t>
            </a:r>
          </a:p>
        </p:txBody>
      </p:sp>
      <p:sp>
        <p:nvSpPr>
          <p:cNvPr id="7" name="Rectangle 2">
            <a:extLst>
              <a:ext uri="{FF2B5EF4-FFF2-40B4-BE49-F238E27FC236}">
                <a16:creationId xmlns:a16="http://schemas.microsoft.com/office/drawing/2014/main" id="{0AFEC821-87D5-F215-FFCA-F7C8A4838881}"/>
              </a:ext>
            </a:extLst>
          </p:cNvPr>
          <p:cNvSpPr>
            <a:spLocks noChangeArrowheads="1"/>
          </p:cNvSpPr>
          <p:nvPr/>
        </p:nvSpPr>
        <p:spPr bwMode="auto">
          <a:xfrm>
            <a:off x="382556" y="1427956"/>
            <a:ext cx="404948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 Loading:</a:t>
            </a:r>
          </a:p>
          <a:p>
            <a:pPr marL="0" marR="0" lvl="0" indent="0" algn="ctr"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Connected Power BI to the data warehousing database where the transformed data was stored.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Imported the necessary tables and fields into Power BI.</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7">
            <a:extLst>
              <a:ext uri="{FF2B5EF4-FFF2-40B4-BE49-F238E27FC236}">
                <a16:creationId xmlns:a16="http://schemas.microsoft.com/office/drawing/2014/main" id="{B915DE44-B8BF-B50F-1450-75C4EB0A49F5}"/>
              </a:ext>
            </a:extLst>
          </p:cNvPr>
          <p:cNvSpPr>
            <a:spLocks noChangeArrowheads="1"/>
          </p:cNvSpPr>
          <p:nvPr/>
        </p:nvSpPr>
        <p:spPr bwMode="auto">
          <a:xfrm>
            <a:off x="4245430" y="1251304"/>
            <a:ext cx="388153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 Modeling:</a:t>
            </a:r>
          </a:p>
          <a:p>
            <a:pPr marL="0" marR="0" lvl="0" indent="0" algn="ctr"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Established relationships between different tables to create a coherent data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Defined calculated columns and measures to support advanced analytics.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Ensured data integrity and consistency across the model.</a:t>
            </a:r>
          </a:p>
        </p:txBody>
      </p:sp>
      <p:sp>
        <p:nvSpPr>
          <p:cNvPr id="16" name="TextBox 15">
            <a:extLst>
              <a:ext uri="{FF2B5EF4-FFF2-40B4-BE49-F238E27FC236}">
                <a16:creationId xmlns:a16="http://schemas.microsoft.com/office/drawing/2014/main" id="{5DA0BE5B-2149-A6C3-4691-FD80BB0B0597}"/>
              </a:ext>
            </a:extLst>
          </p:cNvPr>
          <p:cNvSpPr txBox="1"/>
          <p:nvPr/>
        </p:nvSpPr>
        <p:spPr>
          <a:xfrm>
            <a:off x="8481528" y="1137570"/>
            <a:ext cx="3327916" cy="3077766"/>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Data Analysis and Visualization:</a:t>
            </a:r>
            <a:endParaRPr lang="en-US" dirty="0"/>
          </a:p>
          <a:p>
            <a:pPr>
              <a:buFont typeface="Arial" panose="020B0604020202020204" pitchFamily="34" charset="0"/>
              <a:buChar char="•"/>
            </a:pPr>
            <a:r>
              <a:rPr lang="en-US" dirty="0"/>
              <a:t>Designed and built various reports and dashboards to visualize key metrics and insights.</a:t>
            </a:r>
          </a:p>
          <a:p>
            <a:pPr>
              <a:buFont typeface="Arial" panose="020B0604020202020204" pitchFamily="34" charset="0"/>
              <a:buChar char="•"/>
            </a:pPr>
            <a:r>
              <a:rPr lang="en-US" dirty="0"/>
              <a:t>Applied filters, slicers, and drill-downs to enhance data interactivity and user experience.</a:t>
            </a:r>
          </a:p>
          <a:p>
            <a:pPr>
              <a:buFont typeface="Arial" panose="020B0604020202020204" pitchFamily="34" charset="0"/>
              <a:buChar char="•"/>
            </a:pPr>
            <a:r>
              <a:rPr lang="en-US" dirty="0"/>
              <a:t>Leveraged Power BI’s advanced features to uncover trends, patterns, and actionable insights.</a:t>
            </a:r>
          </a:p>
        </p:txBody>
      </p:sp>
      <p:sp>
        <p:nvSpPr>
          <p:cNvPr id="18" name="TextBox 17">
            <a:extLst>
              <a:ext uri="{FF2B5EF4-FFF2-40B4-BE49-F238E27FC236}">
                <a16:creationId xmlns:a16="http://schemas.microsoft.com/office/drawing/2014/main" id="{F4A83517-2121-ED88-FF64-D4341CCCC88D}"/>
              </a:ext>
            </a:extLst>
          </p:cNvPr>
          <p:cNvSpPr txBox="1"/>
          <p:nvPr/>
        </p:nvSpPr>
        <p:spPr>
          <a:xfrm>
            <a:off x="440391" y="5145031"/>
            <a:ext cx="11491611" cy="923330"/>
          </a:xfrm>
          <a:prstGeom prst="rect">
            <a:avLst/>
          </a:prstGeom>
          <a:noFill/>
        </p:spPr>
        <p:txBody>
          <a:bodyPr wrap="square">
            <a:spAutoFit/>
          </a:bodyPr>
          <a:lstStyle/>
          <a:p>
            <a:r>
              <a:rPr lang="en-US" dirty="0">
                <a:solidFill>
                  <a:srgbClr val="0676C8"/>
                </a:solidFill>
              </a:rPr>
              <a:t>This comprehensive approach not only facilitated effective data analysis but also empowered stakeholders with the ability to make data-driven decisions based on robust, real-time insights. The integration of SSIS for data processing and Power BI for analysis and visualization created a seamless end-to-end data solution.</a:t>
            </a:r>
          </a:p>
        </p:txBody>
      </p:sp>
    </p:spTree>
    <p:extLst>
      <p:ext uri="{BB962C8B-B14F-4D97-AF65-F5344CB8AC3E}">
        <p14:creationId xmlns:p14="http://schemas.microsoft.com/office/powerpoint/2010/main" val="4121499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B5391E-9E50-6DD8-1241-BD1FB1031626}"/>
              </a:ext>
            </a:extLst>
          </p:cNvPr>
          <p:cNvSpPr>
            <a:spLocks noGrp="1"/>
          </p:cNvSpPr>
          <p:nvPr>
            <p:ph type="sldNum" sz="quarter" idx="12"/>
          </p:nvPr>
        </p:nvSpPr>
        <p:spPr/>
        <p:txBody>
          <a:bodyPr/>
          <a:lstStyle/>
          <a:p>
            <a:fld id="{9EC71654-96A5-4280-94F3-931C61A9F92C}" type="slidenum">
              <a:rPr lang="en-US" noProof="0" smtClean="0"/>
              <a:pPr/>
              <a:t>12</a:t>
            </a:fld>
            <a:endParaRPr lang="en-US" noProof="0" dirty="0"/>
          </a:p>
        </p:txBody>
      </p:sp>
      <p:sp>
        <p:nvSpPr>
          <p:cNvPr id="3" name="Title 2">
            <a:extLst>
              <a:ext uri="{FF2B5EF4-FFF2-40B4-BE49-F238E27FC236}">
                <a16:creationId xmlns:a16="http://schemas.microsoft.com/office/drawing/2014/main" id="{6B5A4E14-977F-8FA7-7B44-030E1885CD71}"/>
              </a:ext>
            </a:extLst>
          </p:cNvPr>
          <p:cNvSpPr>
            <a:spLocks noGrp="1"/>
          </p:cNvSpPr>
          <p:nvPr>
            <p:ph type="title"/>
          </p:nvPr>
        </p:nvSpPr>
        <p:spPr>
          <a:xfrm>
            <a:off x="531878" y="-576014"/>
            <a:ext cx="4842555" cy="1600200"/>
          </a:xfrm>
        </p:spPr>
        <p:txBody>
          <a:bodyPr/>
          <a:lstStyle/>
          <a:p>
            <a:r>
              <a:rPr lang="en-US" b="1" dirty="0"/>
              <a:t>Data Model in Power BI</a:t>
            </a:r>
          </a:p>
        </p:txBody>
      </p:sp>
      <p:sp>
        <p:nvSpPr>
          <p:cNvPr id="4" name="Text Placeholder 3">
            <a:extLst>
              <a:ext uri="{FF2B5EF4-FFF2-40B4-BE49-F238E27FC236}">
                <a16:creationId xmlns:a16="http://schemas.microsoft.com/office/drawing/2014/main" id="{F5302951-12DE-0734-1A48-4047770F041A}"/>
              </a:ext>
            </a:extLst>
          </p:cNvPr>
          <p:cNvSpPr>
            <a:spLocks noGrp="1"/>
          </p:cNvSpPr>
          <p:nvPr>
            <p:ph type="body" sz="half" idx="2"/>
          </p:nvPr>
        </p:nvSpPr>
        <p:spPr>
          <a:xfrm>
            <a:off x="531878" y="1132431"/>
            <a:ext cx="5281093" cy="1790765"/>
          </a:xfrm>
        </p:spPr>
        <p:txBody>
          <a:bodyPr>
            <a:normAutofit lnSpcReduction="10000"/>
          </a:bodyPr>
          <a:lstStyle/>
          <a:p>
            <a:r>
              <a:rPr lang="en-US" dirty="0"/>
              <a:t>The relationships in this Power BI model effectively link customer, product, and date dimensions to the central fact table (</a:t>
            </a:r>
            <a:r>
              <a:rPr lang="en-US" dirty="0" err="1"/>
              <a:t>FactSales</a:t>
            </a:r>
            <a:r>
              <a:rPr lang="en-US" dirty="0"/>
              <a:t>). This structure allows for comprehensive sales analysis. You can explore sales trends based on various factors like specific customers, product categories, and date ranges. By combining these dimensions with the sales data, you can gain valuable insights into customer behavior, product performance, and overall sales effectiveness</a:t>
            </a:r>
          </a:p>
        </p:txBody>
      </p:sp>
      <p:pic>
        <p:nvPicPr>
          <p:cNvPr id="7" name="Content Placeholder 6">
            <a:extLst>
              <a:ext uri="{FF2B5EF4-FFF2-40B4-BE49-F238E27FC236}">
                <a16:creationId xmlns:a16="http://schemas.microsoft.com/office/drawing/2014/main" id="{04BB6EEB-6171-58E7-3E88-EDA67753BFDF}"/>
              </a:ext>
            </a:extLst>
          </p:cNvPr>
          <p:cNvPicPr>
            <a:picLocks noGrp="1" noChangeAspect="1"/>
          </p:cNvPicPr>
          <p:nvPr>
            <p:ph idx="1"/>
          </p:nvPr>
        </p:nvPicPr>
        <p:blipFill>
          <a:blip r:embed="rId2"/>
          <a:stretch>
            <a:fillRect/>
          </a:stretch>
        </p:blipFill>
        <p:spPr>
          <a:xfrm>
            <a:off x="5901645" y="617131"/>
            <a:ext cx="6172200" cy="5083988"/>
          </a:xfrm>
        </p:spPr>
      </p:pic>
      <p:sp>
        <p:nvSpPr>
          <p:cNvPr id="9" name="TextBox 8">
            <a:extLst>
              <a:ext uri="{FF2B5EF4-FFF2-40B4-BE49-F238E27FC236}">
                <a16:creationId xmlns:a16="http://schemas.microsoft.com/office/drawing/2014/main" id="{E2C53DE9-6AC3-3D0E-6513-7D52562EB542}"/>
              </a:ext>
            </a:extLst>
          </p:cNvPr>
          <p:cNvSpPr txBox="1"/>
          <p:nvPr/>
        </p:nvSpPr>
        <p:spPr>
          <a:xfrm>
            <a:off x="531878" y="2835498"/>
            <a:ext cx="5369767" cy="3046988"/>
          </a:xfrm>
          <a:prstGeom prst="rect">
            <a:avLst/>
          </a:prstGeom>
          <a:noFill/>
        </p:spPr>
        <p:txBody>
          <a:bodyPr wrap="square">
            <a:spAutoFit/>
          </a:bodyPr>
          <a:lstStyle/>
          <a:p>
            <a:r>
              <a:rPr lang="en-US" sz="1600" dirty="0">
                <a:solidFill>
                  <a:srgbClr val="0676C8"/>
                </a:solidFill>
              </a:rPr>
              <a:t>Here's a breakdown of these connections:</a:t>
            </a:r>
          </a:p>
          <a:p>
            <a:pPr>
              <a:buFont typeface="Arial" panose="020B0604020202020204" pitchFamily="34" charset="0"/>
              <a:buChar char="•"/>
            </a:pPr>
            <a:r>
              <a:rPr lang="en-US" sz="1600" b="1" dirty="0"/>
              <a:t>Customer and Product Details:</a:t>
            </a:r>
            <a:r>
              <a:rPr lang="en-US" sz="1600" dirty="0"/>
              <a:t> The </a:t>
            </a:r>
            <a:r>
              <a:rPr lang="en-US" sz="1600" dirty="0" err="1"/>
              <a:t>DimCustomer</a:t>
            </a:r>
            <a:r>
              <a:rPr lang="en-US" sz="1600" dirty="0"/>
              <a:t> and </a:t>
            </a:r>
            <a:r>
              <a:rPr lang="en-US" sz="1600" dirty="0" err="1"/>
              <a:t>DimProduct</a:t>
            </a:r>
            <a:r>
              <a:rPr lang="en-US" sz="1600" dirty="0"/>
              <a:t> tables provide rich context for our sales data. They hold details like customer information and product attributes.</a:t>
            </a:r>
          </a:p>
          <a:p>
            <a:pPr>
              <a:buFont typeface="Arial" panose="020B0604020202020204" pitchFamily="34" charset="0"/>
              <a:buChar char="•"/>
            </a:pPr>
            <a:r>
              <a:rPr lang="en-US" sz="1600" b="1" dirty="0"/>
              <a:t>The Heart of Sales:</a:t>
            </a:r>
            <a:r>
              <a:rPr lang="en-US" sz="1600" dirty="0"/>
              <a:t> The </a:t>
            </a:r>
            <a:r>
              <a:rPr lang="en-US" sz="1600" dirty="0" err="1"/>
              <a:t>FactSales</a:t>
            </a:r>
            <a:r>
              <a:rPr lang="en-US" sz="1600" dirty="0"/>
              <a:t> table is likely the central point, storing individual sales transactions.</a:t>
            </a:r>
          </a:p>
          <a:p>
            <a:pPr>
              <a:buFont typeface="Arial" panose="020B0604020202020204" pitchFamily="34" charset="0"/>
              <a:buChar char="•"/>
            </a:pPr>
            <a:r>
              <a:rPr lang="en-US" sz="1600" b="1" dirty="0"/>
              <a:t>Connecting the Dots:</a:t>
            </a:r>
            <a:r>
              <a:rPr lang="en-US" sz="1600" dirty="0"/>
              <a:t> Relationships link these tables. For example, a single customer can have many sales transactions (one-to-many). Similarly, a product can be involved in numerous sales. Dates likely connect to both customers and sales with many-to-one relationships, associating a date with multiple customers and transactions.</a:t>
            </a:r>
          </a:p>
        </p:txBody>
      </p:sp>
    </p:spTree>
    <p:extLst>
      <p:ext uri="{BB962C8B-B14F-4D97-AF65-F5344CB8AC3E}">
        <p14:creationId xmlns:p14="http://schemas.microsoft.com/office/powerpoint/2010/main" val="2604202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4DC154-AE17-2FEC-7E68-6D05FC83A777}"/>
              </a:ext>
            </a:extLst>
          </p:cNvPr>
          <p:cNvSpPr>
            <a:spLocks noGrp="1"/>
          </p:cNvSpPr>
          <p:nvPr>
            <p:ph type="sldNum" sz="quarter" idx="12"/>
          </p:nvPr>
        </p:nvSpPr>
        <p:spPr/>
        <p:txBody>
          <a:bodyPr/>
          <a:lstStyle/>
          <a:p>
            <a:fld id="{9EC71654-96A5-4280-94F3-931C61A9F92C}" type="slidenum">
              <a:rPr lang="en-US" noProof="0" smtClean="0"/>
              <a:pPr/>
              <a:t>13</a:t>
            </a:fld>
            <a:endParaRPr lang="en-US" noProof="0" dirty="0"/>
          </a:p>
        </p:txBody>
      </p:sp>
      <p:sp>
        <p:nvSpPr>
          <p:cNvPr id="3" name="Title 2">
            <a:extLst>
              <a:ext uri="{FF2B5EF4-FFF2-40B4-BE49-F238E27FC236}">
                <a16:creationId xmlns:a16="http://schemas.microsoft.com/office/drawing/2014/main" id="{FC941BD2-FBF8-3D8F-2AB9-CE1779384B84}"/>
              </a:ext>
            </a:extLst>
          </p:cNvPr>
          <p:cNvSpPr>
            <a:spLocks noGrp="1"/>
          </p:cNvSpPr>
          <p:nvPr>
            <p:ph type="title"/>
          </p:nvPr>
        </p:nvSpPr>
        <p:spPr>
          <a:xfrm>
            <a:off x="127518" y="370892"/>
            <a:ext cx="3932237" cy="982048"/>
          </a:xfrm>
        </p:spPr>
        <p:txBody>
          <a:bodyPr>
            <a:noAutofit/>
          </a:bodyPr>
          <a:lstStyle/>
          <a:p>
            <a:r>
              <a:rPr lang="en-US" sz="2400" b="1" dirty="0"/>
              <a:t>• Power BI Screenshots from each page of the report: welcome Page</a:t>
            </a:r>
          </a:p>
        </p:txBody>
      </p:sp>
      <p:pic>
        <p:nvPicPr>
          <p:cNvPr id="6" name="Screen Recording 2024-07-18 165904">
            <a:hlinkClick r:id="" action="ppaction://media"/>
            <a:extLst>
              <a:ext uri="{FF2B5EF4-FFF2-40B4-BE49-F238E27FC236}">
                <a16:creationId xmlns:a16="http://schemas.microsoft.com/office/drawing/2014/main" id="{8BE9864C-0DE8-7D4D-95E1-BD1DAE24AD8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514392" y="457200"/>
            <a:ext cx="6550090" cy="4926563"/>
          </a:xfrm>
        </p:spPr>
      </p:pic>
      <p:sp>
        <p:nvSpPr>
          <p:cNvPr id="8" name="Rectangle 2">
            <a:extLst>
              <a:ext uri="{FF2B5EF4-FFF2-40B4-BE49-F238E27FC236}">
                <a16:creationId xmlns:a16="http://schemas.microsoft.com/office/drawing/2014/main" id="{A817B9DF-E9D0-6592-2977-4089D07A774B}"/>
              </a:ext>
            </a:extLst>
          </p:cNvPr>
          <p:cNvSpPr>
            <a:spLocks noGrp="1" noChangeArrowheads="1"/>
          </p:cNvSpPr>
          <p:nvPr>
            <p:ph type="body" sz="half" idx="2"/>
          </p:nvPr>
        </p:nvSpPr>
        <p:spPr bwMode="auto">
          <a:xfrm>
            <a:off x="127518" y="1830650"/>
            <a:ext cx="504759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ptos Narrow" panose="020B0004020202020204" pitchFamily="34" charset="0"/>
              </a:rPr>
              <a:t>Following a brief company introduction, the welcome page serves as a navigation hub, guiding you to report pages that cater to your business interests. Explore customer (overview and details), product (overview and details), and the decomposition tree—an analytics adventure awaits, revealing KPIs and essential business insights.</a:t>
            </a:r>
          </a:p>
        </p:txBody>
      </p:sp>
    </p:spTree>
    <p:extLst>
      <p:ext uri="{BB962C8B-B14F-4D97-AF65-F5344CB8AC3E}">
        <p14:creationId xmlns:p14="http://schemas.microsoft.com/office/powerpoint/2010/main" val="355650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0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447C02-DFB2-0D89-8EA2-374D25F49C50}"/>
              </a:ext>
            </a:extLst>
          </p:cNvPr>
          <p:cNvSpPr>
            <a:spLocks noGrp="1"/>
          </p:cNvSpPr>
          <p:nvPr>
            <p:ph type="sldNum" sz="quarter" idx="12"/>
          </p:nvPr>
        </p:nvSpPr>
        <p:spPr/>
        <p:txBody>
          <a:bodyPr/>
          <a:lstStyle/>
          <a:p>
            <a:fld id="{9EC71654-96A5-4280-94F3-931C61A9F92C}" type="slidenum">
              <a:rPr lang="en-US" noProof="0" smtClean="0"/>
              <a:pPr/>
              <a:t>14</a:t>
            </a:fld>
            <a:endParaRPr lang="en-US" noProof="0" dirty="0"/>
          </a:p>
        </p:txBody>
      </p:sp>
      <p:sp>
        <p:nvSpPr>
          <p:cNvPr id="3" name="Title 2">
            <a:extLst>
              <a:ext uri="{FF2B5EF4-FFF2-40B4-BE49-F238E27FC236}">
                <a16:creationId xmlns:a16="http://schemas.microsoft.com/office/drawing/2014/main" id="{B8D38D60-0960-F4EA-0969-EFAD2512EA9C}"/>
              </a:ext>
            </a:extLst>
          </p:cNvPr>
          <p:cNvSpPr>
            <a:spLocks noGrp="1"/>
          </p:cNvSpPr>
          <p:nvPr>
            <p:ph type="title"/>
          </p:nvPr>
        </p:nvSpPr>
        <p:spPr>
          <a:xfrm>
            <a:off x="758508" y="670560"/>
            <a:ext cx="3214052" cy="1600200"/>
          </a:xfrm>
        </p:spPr>
        <p:txBody>
          <a:bodyPr>
            <a:normAutofit fontScale="90000"/>
          </a:bodyPr>
          <a:lstStyle/>
          <a:p>
            <a:r>
              <a:rPr lang="en-US" sz="3200" b="1" dirty="0"/>
              <a:t>• Power BI Screenshots from each page of the report: Customer overview</a:t>
            </a:r>
            <a:endParaRPr lang="en-US" dirty="0"/>
          </a:p>
        </p:txBody>
      </p:sp>
      <p:sp>
        <p:nvSpPr>
          <p:cNvPr id="4" name="Text Placeholder 3">
            <a:extLst>
              <a:ext uri="{FF2B5EF4-FFF2-40B4-BE49-F238E27FC236}">
                <a16:creationId xmlns:a16="http://schemas.microsoft.com/office/drawing/2014/main" id="{3D184778-6371-B5CE-358E-C3EE2008DB5F}"/>
              </a:ext>
            </a:extLst>
          </p:cNvPr>
          <p:cNvSpPr>
            <a:spLocks noGrp="1"/>
          </p:cNvSpPr>
          <p:nvPr>
            <p:ph type="body" sz="half" idx="2"/>
          </p:nvPr>
        </p:nvSpPr>
        <p:spPr>
          <a:xfrm>
            <a:off x="758508" y="2377441"/>
            <a:ext cx="3488372" cy="3149600"/>
          </a:xfrm>
        </p:spPr>
        <p:txBody>
          <a:bodyPr>
            <a:normAutofit fontScale="92500"/>
          </a:bodyPr>
          <a:lstStyle/>
          <a:p>
            <a:r>
              <a:rPr lang="en-US" sz="1800" dirty="0"/>
              <a:t>This page provides an overview of our customers, including details about our top customers and their locations. It answers questions like: Who are our best customers? How many are there? And which city shows the most interest? Additionally, you can apply filters based on time and country for deeper analysis. Moreover, this page also reveals our total revenue, making it a comprehensive resource for strategic decision-making.</a:t>
            </a:r>
          </a:p>
        </p:txBody>
      </p:sp>
      <p:pic>
        <p:nvPicPr>
          <p:cNvPr id="7" name="Content Placeholder 6">
            <a:extLst>
              <a:ext uri="{FF2B5EF4-FFF2-40B4-BE49-F238E27FC236}">
                <a16:creationId xmlns:a16="http://schemas.microsoft.com/office/drawing/2014/main" id="{EB49CF89-4D2C-43AB-6848-CC3ACF241357}"/>
              </a:ext>
            </a:extLst>
          </p:cNvPr>
          <p:cNvPicPr>
            <a:picLocks noGrp="1" noChangeAspect="1"/>
          </p:cNvPicPr>
          <p:nvPr>
            <p:ph idx="1"/>
          </p:nvPr>
        </p:nvPicPr>
        <p:blipFill>
          <a:blip r:embed="rId2"/>
          <a:stretch>
            <a:fillRect/>
          </a:stretch>
        </p:blipFill>
        <p:spPr>
          <a:xfrm>
            <a:off x="4389120" y="214894"/>
            <a:ext cx="7721816" cy="6094466"/>
          </a:xfrm>
        </p:spPr>
      </p:pic>
    </p:spTree>
    <p:extLst>
      <p:ext uri="{BB962C8B-B14F-4D97-AF65-F5344CB8AC3E}">
        <p14:creationId xmlns:p14="http://schemas.microsoft.com/office/powerpoint/2010/main" val="1659569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F2680E-B692-992F-C485-A9E3CFD53D76}"/>
              </a:ext>
            </a:extLst>
          </p:cNvPr>
          <p:cNvSpPr>
            <a:spLocks noGrp="1"/>
          </p:cNvSpPr>
          <p:nvPr>
            <p:ph type="sldNum" sz="quarter" idx="12"/>
          </p:nvPr>
        </p:nvSpPr>
        <p:spPr/>
        <p:txBody>
          <a:bodyPr/>
          <a:lstStyle/>
          <a:p>
            <a:fld id="{9EC71654-96A5-4280-94F3-931C61A9F92C}" type="slidenum">
              <a:rPr lang="en-US" noProof="0" smtClean="0"/>
              <a:pPr/>
              <a:t>15</a:t>
            </a:fld>
            <a:endParaRPr lang="en-US" noProof="0" dirty="0"/>
          </a:p>
        </p:txBody>
      </p:sp>
      <p:sp>
        <p:nvSpPr>
          <p:cNvPr id="3" name="Title 2">
            <a:extLst>
              <a:ext uri="{FF2B5EF4-FFF2-40B4-BE49-F238E27FC236}">
                <a16:creationId xmlns:a16="http://schemas.microsoft.com/office/drawing/2014/main" id="{0FA2E5B8-48EC-681C-F66C-ED914FF03CDF}"/>
              </a:ext>
            </a:extLst>
          </p:cNvPr>
          <p:cNvSpPr>
            <a:spLocks noGrp="1"/>
          </p:cNvSpPr>
          <p:nvPr>
            <p:ph type="title"/>
          </p:nvPr>
        </p:nvSpPr>
        <p:spPr/>
        <p:txBody>
          <a:bodyPr>
            <a:normAutofit fontScale="90000"/>
          </a:bodyPr>
          <a:lstStyle/>
          <a:p>
            <a:r>
              <a:rPr lang="en-US" sz="3200" b="1" dirty="0"/>
              <a:t>• Power BI Screenshots from each page of the report: Customer Detailed</a:t>
            </a:r>
            <a:endParaRPr lang="en-US" dirty="0"/>
          </a:p>
        </p:txBody>
      </p:sp>
      <p:sp>
        <p:nvSpPr>
          <p:cNvPr id="4" name="Text Placeholder 3">
            <a:extLst>
              <a:ext uri="{FF2B5EF4-FFF2-40B4-BE49-F238E27FC236}">
                <a16:creationId xmlns:a16="http://schemas.microsoft.com/office/drawing/2014/main" id="{0FAD1990-9891-4A2A-612F-7FE7563751E9}"/>
              </a:ext>
            </a:extLst>
          </p:cNvPr>
          <p:cNvSpPr>
            <a:spLocks noGrp="1"/>
          </p:cNvSpPr>
          <p:nvPr>
            <p:ph type="body" sz="half" idx="2"/>
          </p:nvPr>
        </p:nvSpPr>
        <p:spPr/>
        <p:txBody>
          <a:bodyPr>
            <a:normAutofit/>
          </a:bodyPr>
          <a:lstStyle/>
          <a:p>
            <a:r>
              <a:rPr lang="en-US" sz="1800" dirty="0"/>
              <a:t>The Customer Details page provides comprehensive insights about each individual customer. You can select a specific customer or country to explore details such as the number of items they purchased, the total revenue generated, and the specific items they bought. Additionally, it includes yearly sales data, year-over-year changes, and whether the customer’s order exceeds our average. With time and demographic filters, this page offers a wealth of valuable insights.</a:t>
            </a:r>
          </a:p>
        </p:txBody>
      </p:sp>
      <p:pic>
        <p:nvPicPr>
          <p:cNvPr id="7" name="Content Placeholder 6">
            <a:extLst>
              <a:ext uri="{FF2B5EF4-FFF2-40B4-BE49-F238E27FC236}">
                <a16:creationId xmlns:a16="http://schemas.microsoft.com/office/drawing/2014/main" id="{DF5F6EEF-C2C1-F716-541B-F91F8CE7CDCB}"/>
              </a:ext>
            </a:extLst>
          </p:cNvPr>
          <p:cNvPicPr>
            <a:picLocks noGrp="1" noChangeAspect="1"/>
          </p:cNvPicPr>
          <p:nvPr>
            <p:ph idx="1"/>
          </p:nvPr>
        </p:nvPicPr>
        <p:blipFill>
          <a:blip r:embed="rId2"/>
          <a:stretch>
            <a:fillRect/>
          </a:stretch>
        </p:blipFill>
        <p:spPr>
          <a:xfrm>
            <a:off x="4988560" y="214893"/>
            <a:ext cx="7081520" cy="6240845"/>
          </a:xfrm>
        </p:spPr>
      </p:pic>
    </p:spTree>
    <p:extLst>
      <p:ext uri="{BB962C8B-B14F-4D97-AF65-F5344CB8AC3E}">
        <p14:creationId xmlns:p14="http://schemas.microsoft.com/office/powerpoint/2010/main" val="1292769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F2680E-B692-992F-C485-A9E3CFD53D76}"/>
              </a:ext>
            </a:extLst>
          </p:cNvPr>
          <p:cNvSpPr>
            <a:spLocks noGrp="1"/>
          </p:cNvSpPr>
          <p:nvPr>
            <p:ph type="sldNum" sz="quarter" idx="12"/>
          </p:nvPr>
        </p:nvSpPr>
        <p:spPr/>
        <p:txBody>
          <a:bodyPr/>
          <a:lstStyle/>
          <a:p>
            <a:fld id="{9EC71654-96A5-4280-94F3-931C61A9F92C}" type="slidenum">
              <a:rPr lang="en-US" noProof="0" smtClean="0"/>
              <a:pPr/>
              <a:t>16</a:t>
            </a:fld>
            <a:endParaRPr lang="en-US" noProof="0" dirty="0"/>
          </a:p>
        </p:txBody>
      </p:sp>
      <p:sp>
        <p:nvSpPr>
          <p:cNvPr id="3" name="Title 2">
            <a:extLst>
              <a:ext uri="{FF2B5EF4-FFF2-40B4-BE49-F238E27FC236}">
                <a16:creationId xmlns:a16="http://schemas.microsoft.com/office/drawing/2014/main" id="{0FA2E5B8-48EC-681C-F66C-ED914FF03CDF}"/>
              </a:ext>
            </a:extLst>
          </p:cNvPr>
          <p:cNvSpPr>
            <a:spLocks noGrp="1"/>
          </p:cNvSpPr>
          <p:nvPr>
            <p:ph type="title"/>
          </p:nvPr>
        </p:nvSpPr>
        <p:spPr/>
        <p:txBody>
          <a:bodyPr>
            <a:normAutofit fontScale="90000"/>
          </a:bodyPr>
          <a:lstStyle/>
          <a:p>
            <a:r>
              <a:rPr lang="en-US" sz="3200" b="1" dirty="0"/>
              <a:t>• Power BI Screenshots from each page of the report: Products Overview</a:t>
            </a:r>
            <a:endParaRPr lang="en-US" dirty="0"/>
          </a:p>
        </p:txBody>
      </p:sp>
      <p:sp>
        <p:nvSpPr>
          <p:cNvPr id="4" name="Text Placeholder 3">
            <a:extLst>
              <a:ext uri="{FF2B5EF4-FFF2-40B4-BE49-F238E27FC236}">
                <a16:creationId xmlns:a16="http://schemas.microsoft.com/office/drawing/2014/main" id="{0FAD1990-9891-4A2A-612F-7FE7563751E9}"/>
              </a:ext>
            </a:extLst>
          </p:cNvPr>
          <p:cNvSpPr>
            <a:spLocks noGrp="1"/>
          </p:cNvSpPr>
          <p:nvPr>
            <p:ph type="body" sz="half" idx="2"/>
          </p:nvPr>
        </p:nvSpPr>
        <p:spPr>
          <a:xfrm>
            <a:off x="839788" y="2057400"/>
            <a:ext cx="3932237" cy="4130040"/>
          </a:xfrm>
        </p:spPr>
        <p:txBody>
          <a:bodyPr>
            <a:normAutofit fontScale="92500" lnSpcReduction="10000"/>
          </a:bodyPr>
          <a:lstStyle/>
          <a:p>
            <a:r>
              <a:rPr lang="en-US" sz="1800" dirty="0"/>
              <a:t>If you’re seeking an overview of our products, the Product Overview page is ideal. It reveals which categories sell the most. Additionally, it explores whether factors like color and model size influence sales. Each product has multiple models, and we can analyze the best-performing ones for each country, year, and even quarter using the filters available on the page.</a:t>
            </a:r>
          </a:p>
          <a:p>
            <a:r>
              <a:rPr lang="en-US" sz="1800" dirty="0"/>
              <a:t>In addition to the other insights, the Product Overview page allows us to delve into the revenue and net profit generated by each product. By analyzing these financial metrics, we can make informed decisions about product performance, pricing strategies, and resource allocation.</a:t>
            </a:r>
          </a:p>
        </p:txBody>
      </p:sp>
      <p:pic>
        <p:nvPicPr>
          <p:cNvPr id="15" name="Content Placeholder 14">
            <a:extLst>
              <a:ext uri="{FF2B5EF4-FFF2-40B4-BE49-F238E27FC236}">
                <a16:creationId xmlns:a16="http://schemas.microsoft.com/office/drawing/2014/main" id="{CC4E28B3-2309-FDC2-7484-46EB82A98C6F}"/>
              </a:ext>
            </a:extLst>
          </p:cNvPr>
          <p:cNvPicPr>
            <a:picLocks noGrp="1" noChangeAspect="1"/>
          </p:cNvPicPr>
          <p:nvPr>
            <p:ph idx="1"/>
          </p:nvPr>
        </p:nvPicPr>
        <p:blipFill>
          <a:blip r:embed="rId2"/>
          <a:stretch>
            <a:fillRect/>
          </a:stretch>
        </p:blipFill>
        <p:spPr>
          <a:xfrm>
            <a:off x="5183188" y="314961"/>
            <a:ext cx="6907212" cy="6328146"/>
          </a:xfrm>
        </p:spPr>
      </p:pic>
    </p:spTree>
    <p:extLst>
      <p:ext uri="{BB962C8B-B14F-4D97-AF65-F5344CB8AC3E}">
        <p14:creationId xmlns:p14="http://schemas.microsoft.com/office/powerpoint/2010/main" val="395654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F2680E-B692-992F-C485-A9E3CFD53D76}"/>
              </a:ext>
            </a:extLst>
          </p:cNvPr>
          <p:cNvSpPr>
            <a:spLocks noGrp="1"/>
          </p:cNvSpPr>
          <p:nvPr>
            <p:ph type="sldNum" sz="quarter" idx="12"/>
          </p:nvPr>
        </p:nvSpPr>
        <p:spPr/>
        <p:txBody>
          <a:bodyPr/>
          <a:lstStyle/>
          <a:p>
            <a:fld id="{9EC71654-96A5-4280-94F3-931C61A9F92C}" type="slidenum">
              <a:rPr lang="en-US" noProof="0" smtClean="0"/>
              <a:pPr/>
              <a:t>17</a:t>
            </a:fld>
            <a:endParaRPr lang="en-US" noProof="0" dirty="0"/>
          </a:p>
        </p:txBody>
      </p:sp>
      <p:sp>
        <p:nvSpPr>
          <p:cNvPr id="3" name="Title 2">
            <a:extLst>
              <a:ext uri="{FF2B5EF4-FFF2-40B4-BE49-F238E27FC236}">
                <a16:creationId xmlns:a16="http://schemas.microsoft.com/office/drawing/2014/main" id="{0FA2E5B8-48EC-681C-F66C-ED914FF03CDF}"/>
              </a:ext>
            </a:extLst>
          </p:cNvPr>
          <p:cNvSpPr>
            <a:spLocks noGrp="1"/>
          </p:cNvSpPr>
          <p:nvPr>
            <p:ph type="title"/>
          </p:nvPr>
        </p:nvSpPr>
        <p:spPr>
          <a:xfrm>
            <a:off x="545148" y="457200"/>
            <a:ext cx="3932237" cy="1600200"/>
          </a:xfrm>
        </p:spPr>
        <p:txBody>
          <a:bodyPr>
            <a:normAutofit fontScale="90000"/>
          </a:bodyPr>
          <a:lstStyle/>
          <a:p>
            <a:r>
              <a:rPr lang="en-US" sz="3200" b="1" dirty="0"/>
              <a:t>• Power BI Screenshots from each page of the report: Products </a:t>
            </a:r>
            <a:r>
              <a:rPr lang="en-US" b="1" dirty="0"/>
              <a:t>Detailed</a:t>
            </a:r>
            <a:endParaRPr lang="en-US" dirty="0"/>
          </a:p>
        </p:txBody>
      </p:sp>
      <p:sp>
        <p:nvSpPr>
          <p:cNvPr id="4" name="Text Placeholder 3">
            <a:extLst>
              <a:ext uri="{FF2B5EF4-FFF2-40B4-BE49-F238E27FC236}">
                <a16:creationId xmlns:a16="http://schemas.microsoft.com/office/drawing/2014/main" id="{0FAD1990-9891-4A2A-612F-7FE7563751E9}"/>
              </a:ext>
            </a:extLst>
          </p:cNvPr>
          <p:cNvSpPr>
            <a:spLocks noGrp="1"/>
          </p:cNvSpPr>
          <p:nvPr>
            <p:ph type="body" sz="half" idx="2"/>
          </p:nvPr>
        </p:nvSpPr>
        <p:spPr>
          <a:xfrm>
            <a:off x="545148" y="2057400"/>
            <a:ext cx="3932237" cy="4130040"/>
          </a:xfrm>
        </p:spPr>
        <p:txBody>
          <a:bodyPr>
            <a:normAutofit fontScale="70000" lnSpcReduction="20000"/>
          </a:bodyPr>
          <a:lstStyle/>
          <a:p>
            <a:r>
              <a:rPr lang="en-US" sz="2000" dirty="0"/>
              <a:t>The Products Details page dives deep into everything you need to know about your product line. Powerful filters allow you to explore a wealth of valuable insights by product or category. Discover:</a:t>
            </a:r>
          </a:p>
          <a:p>
            <a:pPr>
              <a:buFont typeface="Arial" panose="020B0604020202020204" pitchFamily="34" charset="0"/>
              <a:buChar char="•"/>
            </a:pPr>
            <a:r>
              <a:rPr lang="en-US" sz="2000" b="1" dirty="0"/>
              <a:t>Total Revenue:</a:t>
            </a:r>
            <a:r>
              <a:rPr lang="en-US" sz="2000" dirty="0"/>
              <a:t> See how much each product contributes to the bottom line.</a:t>
            </a:r>
          </a:p>
          <a:p>
            <a:pPr>
              <a:buFont typeface="Arial" panose="020B0604020202020204" pitchFamily="34" charset="0"/>
              <a:buChar char="•"/>
            </a:pPr>
            <a:r>
              <a:rPr lang="en-US" sz="2000" b="1" dirty="0"/>
              <a:t>Sales Performance:</a:t>
            </a:r>
            <a:r>
              <a:rPr lang="en-US" sz="2000" dirty="0"/>
              <a:t> Track trends with metrics like times bought/ordered, year-over-year (YoY) growth, and even monthly sales.</a:t>
            </a:r>
          </a:p>
          <a:p>
            <a:pPr>
              <a:buFont typeface="Arial" panose="020B0604020202020204" pitchFamily="34" charset="0"/>
              <a:buChar char="•"/>
            </a:pPr>
            <a:r>
              <a:rPr lang="en-US" sz="2000" b="1" dirty="0"/>
              <a:t>Customer Preferences:</a:t>
            </a:r>
            <a:r>
              <a:rPr lang="en-US" sz="2000" dirty="0"/>
              <a:t> Uncover color preferences by gender through dynamic filtering, revealing which colors resonate most with each demographic.</a:t>
            </a:r>
          </a:p>
          <a:p>
            <a:pPr>
              <a:buFont typeface="Arial" panose="020B0604020202020204" pitchFamily="34" charset="0"/>
              <a:buChar char="•"/>
            </a:pPr>
            <a:r>
              <a:rPr lang="en-US" sz="2000" b="1" dirty="0"/>
              <a:t>Top Buyers:</a:t>
            </a:r>
            <a:r>
              <a:rPr lang="en-US" sz="2000" dirty="0"/>
              <a:t> Identify your biggest fans – see which customer segments purchase specific models the most.</a:t>
            </a:r>
          </a:p>
          <a:p>
            <a:pPr>
              <a:buFont typeface="Arial" panose="020B0604020202020204" pitchFamily="34" charset="0"/>
              <a:buChar char="•"/>
            </a:pPr>
            <a:r>
              <a:rPr lang="en-US" sz="2000" b="1" dirty="0"/>
              <a:t>Granular Analysis:</a:t>
            </a:r>
            <a:r>
              <a:rPr lang="en-US" sz="2000" dirty="0"/>
              <a:t> Employ time-based and demographic filters to refine your understanding of buying behavior.</a:t>
            </a:r>
          </a:p>
        </p:txBody>
      </p:sp>
      <p:pic>
        <p:nvPicPr>
          <p:cNvPr id="10" name="Content Placeholder 9">
            <a:extLst>
              <a:ext uri="{FF2B5EF4-FFF2-40B4-BE49-F238E27FC236}">
                <a16:creationId xmlns:a16="http://schemas.microsoft.com/office/drawing/2014/main" id="{DCC9FF73-B065-410D-8FE0-581889D51BA0}"/>
              </a:ext>
            </a:extLst>
          </p:cNvPr>
          <p:cNvPicPr>
            <a:picLocks noGrp="1" noChangeAspect="1"/>
          </p:cNvPicPr>
          <p:nvPr>
            <p:ph idx="1"/>
          </p:nvPr>
        </p:nvPicPr>
        <p:blipFill>
          <a:blip r:embed="rId2"/>
          <a:stretch>
            <a:fillRect/>
          </a:stretch>
        </p:blipFill>
        <p:spPr>
          <a:xfrm>
            <a:off x="4477385" y="457200"/>
            <a:ext cx="7552055" cy="5998539"/>
          </a:xfrm>
        </p:spPr>
      </p:pic>
    </p:spTree>
    <p:extLst>
      <p:ext uri="{BB962C8B-B14F-4D97-AF65-F5344CB8AC3E}">
        <p14:creationId xmlns:p14="http://schemas.microsoft.com/office/powerpoint/2010/main" val="530687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F2680E-B692-992F-C485-A9E3CFD53D76}"/>
              </a:ext>
            </a:extLst>
          </p:cNvPr>
          <p:cNvSpPr>
            <a:spLocks noGrp="1"/>
          </p:cNvSpPr>
          <p:nvPr>
            <p:ph type="sldNum" sz="quarter" idx="12"/>
          </p:nvPr>
        </p:nvSpPr>
        <p:spPr/>
        <p:txBody>
          <a:bodyPr/>
          <a:lstStyle/>
          <a:p>
            <a:fld id="{9EC71654-96A5-4280-94F3-931C61A9F92C}" type="slidenum">
              <a:rPr lang="en-US" noProof="0" smtClean="0"/>
              <a:pPr/>
              <a:t>18</a:t>
            </a:fld>
            <a:endParaRPr lang="en-US" noProof="0" dirty="0"/>
          </a:p>
        </p:txBody>
      </p:sp>
      <p:sp>
        <p:nvSpPr>
          <p:cNvPr id="3" name="Title 2">
            <a:extLst>
              <a:ext uri="{FF2B5EF4-FFF2-40B4-BE49-F238E27FC236}">
                <a16:creationId xmlns:a16="http://schemas.microsoft.com/office/drawing/2014/main" id="{0FA2E5B8-48EC-681C-F66C-ED914FF03CDF}"/>
              </a:ext>
            </a:extLst>
          </p:cNvPr>
          <p:cNvSpPr>
            <a:spLocks noGrp="1"/>
          </p:cNvSpPr>
          <p:nvPr>
            <p:ph type="title"/>
          </p:nvPr>
        </p:nvSpPr>
        <p:spPr>
          <a:xfrm>
            <a:off x="443548" y="203200"/>
            <a:ext cx="3932237" cy="1600200"/>
          </a:xfrm>
        </p:spPr>
        <p:txBody>
          <a:bodyPr>
            <a:normAutofit fontScale="90000"/>
          </a:bodyPr>
          <a:lstStyle/>
          <a:p>
            <a:r>
              <a:rPr lang="en-US" sz="3200" b="1" dirty="0"/>
              <a:t>• Power BI Screenshots from each page of the report : Decomposition Tree </a:t>
            </a:r>
            <a:endParaRPr lang="en-US" dirty="0"/>
          </a:p>
        </p:txBody>
      </p:sp>
      <p:sp>
        <p:nvSpPr>
          <p:cNvPr id="4" name="Text Placeholder 3">
            <a:extLst>
              <a:ext uri="{FF2B5EF4-FFF2-40B4-BE49-F238E27FC236}">
                <a16:creationId xmlns:a16="http://schemas.microsoft.com/office/drawing/2014/main" id="{0FAD1990-9891-4A2A-612F-7FE7563751E9}"/>
              </a:ext>
            </a:extLst>
          </p:cNvPr>
          <p:cNvSpPr>
            <a:spLocks noGrp="1"/>
          </p:cNvSpPr>
          <p:nvPr>
            <p:ph type="body" sz="half" idx="2"/>
          </p:nvPr>
        </p:nvSpPr>
        <p:spPr>
          <a:xfrm>
            <a:off x="545148" y="2057400"/>
            <a:ext cx="3932237" cy="4130040"/>
          </a:xfrm>
        </p:spPr>
        <p:txBody>
          <a:bodyPr>
            <a:normAutofit/>
          </a:bodyPr>
          <a:lstStyle/>
          <a:p>
            <a:r>
              <a:rPr lang="en-US" sz="2000" dirty="0"/>
              <a:t>What could be better than a fast, accurate summary of our data? The decomposition tree chart excels at describing various aspects, capturing revenue for products or categories across countries and years. By including the best-selling colors and models, this powerful chart provides comprehensive insights.</a:t>
            </a:r>
          </a:p>
        </p:txBody>
      </p:sp>
      <p:pic>
        <p:nvPicPr>
          <p:cNvPr id="8" name="Content Placeholder 7">
            <a:extLst>
              <a:ext uri="{FF2B5EF4-FFF2-40B4-BE49-F238E27FC236}">
                <a16:creationId xmlns:a16="http://schemas.microsoft.com/office/drawing/2014/main" id="{959D373B-E192-51A2-A160-2BAC0F9A2F52}"/>
              </a:ext>
            </a:extLst>
          </p:cNvPr>
          <p:cNvPicPr>
            <a:picLocks noGrp="1" noChangeAspect="1"/>
          </p:cNvPicPr>
          <p:nvPr>
            <p:ph idx="1"/>
          </p:nvPr>
        </p:nvPicPr>
        <p:blipFill>
          <a:blip r:embed="rId2"/>
          <a:stretch>
            <a:fillRect/>
          </a:stretch>
        </p:blipFill>
        <p:spPr>
          <a:xfrm>
            <a:off x="5183188" y="203200"/>
            <a:ext cx="7008812" cy="6252539"/>
          </a:xfrm>
        </p:spPr>
      </p:pic>
    </p:spTree>
    <p:extLst>
      <p:ext uri="{BB962C8B-B14F-4D97-AF65-F5344CB8AC3E}">
        <p14:creationId xmlns:p14="http://schemas.microsoft.com/office/powerpoint/2010/main" val="2445442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B0EC6D-03DD-4CEE-9979-34A964DCA45D}"/>
              </a:ext>
            </a:extLst>
          </p:cNvPr>
          <p:cNvSpPr>
            <a:spLocks noGrp="1"/>
          </p:cNvSpPr>
          <p:nvPr>
            <p:ph type="title"/>
          </p:nvPr>
        </p:nvSpPr>
        <p:spPr/>
        <p:txBody>
          <a:bodyPr/>
          <a:lstStyle/>
          <a:p>
            <a:r>
              <a:rPr lang="en-US" dirty="0"/>
              <a:t>Thank you</a:t>
            </a:r>
          </a:p>
        </p:txBody>
      </p:sp>
      <p:sp>
        <p:nvSpPr>
          <p:cNvPr id="2" name="Subtitle 1">
            <a:extLst>
              <a:ext uri="{FF2B5EF4-FFF2-40B4-BE49-F238E27FC236}">
                <a16:creationId xmlns:a16="http://schemas.microsoft.com/office/drawing/2014/main" id="{10F9F51E-A3D5-4726-BACE-D5CDD8A46429}"/>
              </a:ext>
            </a:extLst>
          </p:cNvPr>
          <p:cNvSpPr>
            <a:spLocks noGrp="1"/>
          </p:cNvSpPr>
          <p:nvPr>
            <p:ph type="subTitle" idx="1"/>
          </p:nvPr>
        </p:nvSpPr>
        <p:spPr/>
        <p:txBody>
          <a:bodyPr/>
          <a:lstStyle/>
          <a:p>
            <a:r>
              <a:rPr lang="en-US" b="0" i="0" dirty="0">
                <a:solidFill>
                  <a:srgbClr val="1F1F1F"/>
                </a:solidFill>
                <a:effectLst/>
                <a:highlight>
                  <a:srgbClr val="E9EEF6"/>
                </a:highlight>
                <a:latin typeface="Google Sans"/>
              </a:rPr>
              <a:t>alhoseinaly86@gmail.com</a:t>
            </a:r>
            <a:endParaRPr lang="en-US" dirty="0"/>
          </a:p>
        </p:txBody>
      </p:sp>
      <p:pic>
        <p:nvPicPr>
          <p:cNvPr id="11" name="Picture Placeholder 10" descr="A logo with a sun and mountains&#10;&#10;Description automatically generated">
            <a:extLst>
              <a:ext uri="{FF2B5EF4-FFF2-40B4-BE49-F238E27FC236}">
                <a16:creationId xmlns:a16="http://schemas.microsoft.com/office/drawing/2014/main" id="{8B277963-CC7A-6B91-EBB0-F0BAEFADA981}"/>
              </a:ext>
            </a:extLst>
          </p:cNvPr>
          <p:cNvPicPr>
            <a:picLocks noGrp="1" noChangeAspect="1"/>
          </p:cNvPicPr>
          <p:nvPr>
            <p:ph type="pic" sz="quarter" idx="10"/>
          </p:nvPr>
        </p:nvPicPr>
        <p:blipFill>
          <a:blip r:embed="rId3"/>
          <a:srcRect/>
          <a:stretch>
            <a:fillRect/>
          </a:stretch>
        </p:blipFill>
        <p:spPr/>
      </p:pic>
      <p:sp>
        <p:nvSpPr>
          <p:cNvPr id="16" name="Rectangle 15">
            <a:extLst>
              <a:ext uri="{FF2B5EF4-FFF2-40B4-BE49-F238E27FC236}">
                <a16:creationId xmlns:a16="http://schemas.microsoft.com/office/drawing/2014/main" id="{018CDBF2-9A44-FF3A-5CC4-0B07EEB8F41E}"/>
              </a:ext>
            </a:extLst>
          </p:cNvPr>
          <p:cNvSpPr/>
          <p:nvPr/>
        </p:nvSpPr>
        <p:spPr>
          <a:xfrm>
            <a:off x="5374640" y="1838960"/>
            <a:ext cx="6817360" cy="11857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Every remarkable adventure eventually reaches its conclusion. I thoroughly enjoyed every aspect of this journey, from handling OLTP data to deriving valuable insights. The use of powerful tools enabled us to create exceptional analyses for the business.</a:t>
            </a:r>
            <a:endParaRPr lang="en-US" b="1" dirty="0"/>
          </a:p>
        </p:txBody>
      </p:sp>
    </p:spTree>
    <p:extLst>
      <p:ext uri="{BB962C8B-B14F-4D97-AF65-F5344CB8AC3E}">
        <p14:creationId xmlns:p14="http://schemas.microsoft.com/office/powerpoint/2010/main" val="2928802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p:txBody>
          <a:bodyPr/>
          <a:lstStyle/>
          <a:p>
            <a:r>
              <a:rPr lang="en-US" dirty="0"/>
              <a:t>What is adventure works ?</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p:txBody>
          <a:bodyPr/>
          <a:lstStyle/>
          <a:p>
            <a:r>
              <a:rPr lang="en-US" dirty="0"/>
              <a:t>Adventure Works Cycles is a multinational company for bikes manufacturing, the company continues to grow. They demand an End-To-End Business Intelligence Solution to track and analyze their sales for a better decision-making.</a:t>
            </a:r>
          </a:p>
        </p:txBody>
      </p:sp>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2</a:t>
            </a:fld>
            <a:endParaRPr lang="en-US" dirty="0"/>
          </a:p>
        </p:txBody>
      </p:sp>
      <p:pic>
        <p:nvPicPr>
          <p:cNvPr id="8" name="Picture Placeholder 7" descr="A black and blue bike&#10;&#10;Description automatically generated">
            <a:extLst>
              <a:ext uri="{FF2B5EF4-FFF2-40B4-BE49-F238E27FC236}">
                <a16:creationId xmlns:a16="http://schemas.microsoft.com/office/drawing/2014/main" id="{2B25AB1A-ABAE-3896-0E2A-821A4E67F4F6}"/>
              </a:ext>
            </a:extLst>
          </p:cNvPr>
          <p:cNvPicPr>
            <a:picLocks noGrp="1" noChangeAspect="1"/>
          </p:cNvPicPr>
          <p:nvPr>
            <p:ph type="pic" sz="quarter" idx="13"/>
          </p:nvPr>
        </p:nvPicPr>
        <p:blipFill>
          <a:blip r:embed="rId3"/>
          <a:srcRect t="13043" b="13043"/>
          <a:stretch>
            <a:fillRect/>
          </a:stretch>
        </p:blipFill>
        <p:spPr/>
      </p:pic>
    </p:spTree>
    <p:extLst>
      <p:ext uri="{BB962C8B-B14F-4D97-AF65-F5344CB8AC3E}">
        <p14:creationId xmlns:p14="http://schemas.microsoft.com/office/powerpoint/2010/main" val="3187533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134181" y="18255"/>
            <a:ext cx="4937211" cy="1325563"/>
          </a:xfrm>
        </p:spPr>
        <p:txBody>
          <a:bodyPr/>
          <a:lstStyle/>
          <a:p>
            <a:r>
              <a:rPr lang="en-US" dirty="0"/>
              <a:t>Project Phases:</a:t>
            </a:r>
            <a:br>
              <a:rPr lang="en-US" dirty="0"/>
            </a:br>
            <a:r>
              <a:rPr lang="en-US" dirty="0"/>
              <a:t>Data integration </a:t>
            </a:r>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38961" y="1825625"/>
            <a:ext cx="3527201" cy="4351338"/>
          </a:xfrm>
        </p:spPr>
        <p:txBody>
          <a:bodyPr/>
          <a:lstStyle/>
          <a:p>
            <a:r>
              <a:rPr lang="en-US" b="1" dirty="0"/>
              <a:t>1. Data Extraction</a:t>
            </a:r>
          </a:p>
          <a:p>
            <a:r>
              <a:rPr lang="en-US" b="1" dirty="0"/>
              <a:t>Phase:</a:t>
            </a:r>
            <a:r>
              <a:rPr lang="en-US" dirty="0"/>
              <a:t> Extract</a:t>
            </a:r>
          </a:p>
          <a:p>
            <a:pPr>
              <a:buFont typeface="Arial" panose="020B0604020202020204" pitchFamily="34" charset="0"/>
              <a:buChar char="•"/>
            </a:pPr>
            <a:r>
              <a:rPr lang="en-US" b="1" dirty="0"/>
              <a:t>Tool:</a:t>
            </a:r>
            <a:r>
              <a:rPr lang="en-US" dirty="0"/>
              <a:t> SQL Server</a:t>
            </a:r>
          </a:p>
          <a:p>
            <a:pPr>
              <a:buFont typeface="Arial" panose="020B0604020202020204" pitchFamily="34" charset="0"/>
              <a:buChar char="•"/>
            </a:pPr>
            <a:r>
              <a:rPr lang="en-US" b="1" dirty="0"/>
              <a:t>Steps:</a:t>
            </a:r>
            <a:endParaRPr lang="en-US" dirty="0"/>
          </a:p>
          <a:p>
            <a:pPr marL="742950" lvl="1" indent="-285750">
              <a:buFont typeface="Arial" panose="020B0604020202020204" pitchFamily="34" charset="0"/>
              <a:buChar char="•"/>
            </a:pPr>
            <a:r>
              <a:rPr lang="en-US" dirty="0"/>
              <a:t>Connected to the staging database in SQL Server.</a:t>
            </a:r>
          </a:p>
          <a:p>
            <a:pPr marL="742950" lvl="1" indent="-285750">
              <a:buFont typeface="Arial" panose="020B0604020202020204" pitchFamily="34" charset="0"/>
              <a:buChar char="•"/>
            </a:pPr>
            <a:r>
              <a:rPr lang="en-US" dirty="0"/>
              <a:t>Identified and selected the necessary data tables and fields for the project.</a:t>
            </a:r>
          </a:p>
          <a:p>
            <a:pPr marL="742950" lvl="1" indent="-285750">
              <a:buFont typeface="Arial" panose="020B0604020202020204" pitchFamily="34" charset="0"/>
              <a:buChar char="•"/>
            </a:pPr>
            <a:r>
              <a:rPr lang="en-US" dirty="0"/>
              <a:t>Wrote and executed SQL queries to extract the data.</a:t>
            </a:r>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3</a:t>
            </a:fld>
            <a:endParaRPr lang="en-US" dirty="0"/>
          </a:p>
        </p:txBody>
      </p:sp>
      <p:sp>
        <p:nvSpPr>
          <p:cNvPr id="9" name="TextBox 8">
            <a:extLst>
              <a:ext uri="{FF2B5EF4-FFF2-40B4-BE49-F238E27FC236}">
                <a16:creationId xmlns:a16="http://schemas.microsoft.com/office/drawing/2014/main" id="{879A440F-1C2B-B35C-304B-C4552AD713DB}"/>
              </a:ext>
            </a:extLst>
          </p:cNvPr>
          <p:cNvSpPr txBox="1"/>
          <p:nvPr/>
        </p:nvSpPr>
        <p:spPr>
          <a:xfrm>
            <a:off x="4195053" y="603473"/>
            <a:ext cx="3642661" cy="5909310"/>
          </a:xfrm>
          <a:prstGeom prst="rect">
            <a:avLst/>
          </a:prstGeom>
          <a:noFill/>
        </p:spPr>
        <p:txBody>
          <a:bodyPr wrap="square">
            <a:spAutoFit/>
          </a:bodyPr>
          <a:lstStyle/>
          <a:p>
            <a:r>
              <a:rPr lang="en-US" b="1" dirty="0"/>
              <a:t>2. Data Transformation</a:t>
            </a:r>
          </a:p>
          <a:p>
            <a:r>
              <a:rPr lang="en-US" b="1" dirty="0"/>
              <a:t>Phase:</a:t>
            </a:r>
            <a:r>
              <a:rPr lang="en-US" dirty="0"/>
              <a:t> Transform</a:t>
            </a:r>
          </a:p>
          <a:p>
            <a:pPr>
              <a:buFont typeface="Arial" panose="020B0604020202020204" pitchFamily="34" charset="0"/>
              <a:buChar char="•"/>
            </a:pPr>
            <a:r>
              <a:rPr lang="en-US" b="1" dirty="0"/>
              <a:t>Tool:</a:t>
            </a:r>
            <a:r>
              <a:rPr lang="en-US" dirty="0"/>
              <a:t> SSIS (SQL Server Integration Services) in Visual Studio</a:t>
            </a:r>
          </a:p>
          <a:p>
            <a:pPr>
              <a:buFont typeface="Arial" panose="020B0604020202020204" pitchFamily="34" charset="0"/>
              <a:buChar char="•"/>
            </a:pPr>
            <a:r>
              <a:rPr lang="en-US" b="1" dirty="0"/>
              <a:t>Steps:</a:t>
            </a:r>
            <a:endParaRPr lang="en-US" dirty="0"/>
          </a:p>
          <a:p>
            <a:pPr marL="742950" lvl="1" indent="-285750">
              <a:buFont typeface="Arial" panose="020B0604020202020204" pitchFamily="34" charset="0"/>
              <a:buChar char="•"/>
            </a:pPr>
            <a:r>
              <a:rPr lang="en-US" dirty="0"/>
              <a:t>Created an SSIS project in Visual Studio.</a:t>
            </a:r>
          </a:p>
          <a:p>
            <a:pPr marL="742950" lvl="1" indent="-285750">
              <a:buFont typeface="Arial" panose="020B0604020202020204" pitchFamily="34" charset="0"/>
              <a:buChar char="•"/>
            </a:pPr>
            <a:r>
              <a:rPr lang="en-US" dirty="0"/>
              <a:t>Designed data flow tasks to define the transformation process.</a:t>
            </a:r>
          </a:p>
          <a:p>
            <a:pPr marL="742950" lvl="1" indent="-285750">
              <a:buFont typeface="Arial" panose="020B0604020202020204" pitchFamily="34" charset="0"/>
              <a:buChar char="•"/>
            </a:pPr>
            <a:r>
              <a:rPr lang="en-US" dirty="0"/>
              <a:t>Added data sources to import the extracted data.</a:t>
            </a:r>
          </a:p>
          <a:p>
            <a:pPr marL="742950" lvl="1" indent="-285750">
              <a:buFont typeface="Arial" panose="020B0604020202020204" pitchFamily="34" charset="0"/>
              <a:buChar char="•"/>
            </a:pPr>
            <a:r>
              <a:rPr lang="en-US" dirty="0"/>
              <a:t>Implemented various transformation tasks such as:</a:t>
            </a:r>
          </a:p>
          <a:p>
            <a:pPr marL="1143000" lvl="2" indent="-228600">
              <a:buFont typeface="Arial" panose="020B0604020202020204" pitchFamily="34" charset="0"/>
              <a:buChar char="•"/>
            </a:pPr>
            <a:r>
              <a:rPr lang="en-US" dirty="0"/>
              <a:t>Data conversion (changing data types, formatting).</a:t>
            </a:r>
          </a:p>
          <a:p>
            <a:pPr marL="1143000" lvl="2" indent="-228600">
              <a:buFont typeface="Arial" panose="020B0604020202020204" pitchFamily="34" charset="0"/>
              <a:buChar char="•"/>
            </a:pPr>
            <a:r>
              <a:rPr lang="en-US" dirty="0"/>
              <a:t>Applying business rules.</a:t>
            </a:r>
          </a:p>
          <a:p>
            <a:pPr marL="742950" lvl="1" indent="-285750">
              <a:buFont typeface="Arial" panose="020B0604020202020204" pitchFamily="34" charset="0"/>
              <a:buChar char="•"/>
            </a:pPr>
            <a:r>
              <a:rPr lang="en-US" dirty="0"/>
              <a:t>Validated and tested the transformations to ensure accuracy.</a:t>
            </a:r>
          </a:p>
        </p:txBody>
      </p:sp>
      <p:sp>
        <p:nvSpPr>
          <p:cNvPr id="11" name="TextBox 10">
            <a:extLst>
              <a:ext uri="{FF2B5EF4-FFF2-40B4-BE49-F238E27FC236}">
                <a16:creationId xmlns:a16="http://schemas.microsoft.com/office/drawing/2014/main" id="{48237E9C-AFA0-6B4B-C99A-A4A7F00FEDD3}"/>
              </a:ext>
            </a:extLst>
          </p:cNvPr>
          <p:cNvSpPr txBox="1"/>
          <p:nvPr/>
        </p:nvSpPr>
        <p:spPr>
          <a:xfrm>
            <a:off x="8064951" y="326474"/>
            <a:ext cx="3071507" cy="6463308"/>
          </a:xfrm>
          <a:prstGeom prst="rect">
            <a:avLst/>
          </a:prstGeom>
          <a:noFill/>
        </p:spPr>
        <p:txBody>
          <a:bodyPr wrap="square">
            <a:spAutoFit/>
          </a:bodyPr>
          <a:lstStyle/>
          <a:p>
            <a:r>
              <a:rPr lang="en-US" b="1" dirty="0"/>
              <a:t>3. Data Loading</a:t>
            </a:r>
          </a:p>
          <a:p>
            <a:r>
              <a:rPr lang="en-US" b="1" dirty="0"/>
              <a:t>Phase:</a:t>
            </a:r>
            <a:r>
              <a:rPr lang="en-US" dirty="0"/>
              <a:t> Load</a:t>
            </a:r>
          </a:p>
          <a:p>
            <a:pPr>
              <a:buFont typeface="Arial" panose="020B0604020202020204" pitchFamily="34" charset="0"/>
              <a:buChar char="•"/>
            </a:pPr>
            <a:r>
              <a:rPr lang="en-US" b="1" dirty="0"/>
              <a:t>Tool:</a:t>
            </a:r>
            <a:r>
              <a:rPr lang="en-US" dirty="0"/>
              <a:t> SQL Server</a:t>
            </a:r>
          </a:p>
          <a:p>
            <a:pPr>
              <a:buFont typeface="Arial" panose="020B0604020202020204" pitchFamily="34" charset="0"/>
              <a:buChar char="•"/>
            </a:pPr>
            <a:r>
              <a:rPr lang="en-US" b="1" dirty="0"/>
              <a:t>Steps:</a:t>
            </a:r>
            <a:endParaRPr lang="en-US" dirty="0"/>
          </a:p>
          <a:p>
            <a:pPr marL="742950" lvl="1" indent="-285750">
              <a:buFont typeface="Arial" panose="020B0604020202020204" pitchFamily="34" charset="0"/>
              <a:buChar char="•"/>
            </a:pPr>
            <a:r>
              <a:rPr lang="en-US" dirty="0"/>
              <a:t>Defined the destination (data warehousing) database schema in SQL Server.</a:t>
            </a:r>
          </a:p>
          <a:p>
            <a:pPr marL="742950" lvl="1" indent="-285750">
              <a:buFont typeface="Arial" panose="020B0604020202020204" pitchFamily="34" charset="0"/>
              <a:buChar char="•"/>
            </a:pPr>
            <a:r>
              <a:rPr lang="en-US" dirty="0"/>
              <a:t>Configured data destination tasks in SSIS to load the transformed data into the data warehousing database.</a:t>
            </a:r>
          </a:p>
          <a:p>
            <a:pPr marL="742950" lvl="1" indent="-285750">
              <a:buFont typeface="Arial" panose="020B0604020202020204" pitchFamily="34" charset="0"/>
              <a:buChar char="•"/>
            </a:pPr>
            <a:r>
              <a:rPr lang="en-US" dirty="0"/>
              <a:t>Executed the SSIS package to load the data.</a:t>
            </a:r>
          </a:p>
          <a:p>
            <a:pPr marL="742950" lvl="1" indent="-285750">
              <a:buFont typeface="Arial" panose="020B0604020202020204" pitchFamily="34" charset="0"/>
              <a:buChar char="•"/>
            </a:pPr>
            <a:r>
              <a:rPr lang="en-US" dirty="0"/>
              <a:t>Verified the data load by querying the data warehousing database and checking for correctness.</a:t>
            </a:r>
          </a:p>
        </p:txBody>
      </p:sp>
    </p:spTree>
    <p:extLst>
      <p:ext uri="{BB962C8B-B14F-4D97-AF65-F5344CB8AC3E}">
        <p14:creationId xmlns:p14="http://schemas.microsoft.com/office/powerpoint/2010/main" val="433561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omputer with a pie chart on it&#10;&#10;Description automatically generated">
            <a:extLst>
              <a:ext uri="{FF2B5EF4-FFF2-40B4-BE49-F238E27FC236}">
                <a16:creationId xmlns:a16="http://schemas.microsoft.com/office/drawing/2014/main" id="{DC823B6E-6079-334B-B855-374F8D0C47E8}"/>
              </a:ext>
            </a:extLst>
          </p:cNvPr>
          <p:cNvPicPr>
            <a:picLocks noGrp="1" noChangeAspect="1"/>
          </p:cNvPicPr>
          <p:nvPr>
            <p:ph type="pic" idx="1"/>
          </p:nvPr>
        </p:nvPicPr>
        <p:blipFill>
          <a:blip r:embed="rId2"/>
          <a:srcRect/>
          <a:stretch>
            <a:fillRect/>
          </a:stretch>
        </p:blipFill>
        <p:spPr/>
      </p:pic>
      <p:sp>
        <p:nvSpPr>
          <p:cNvPr id="3" name="Title 2">
            <a:extLst>
              <a:ext uri="{FF2B5EF4-FFF2-40B4-BE49-F238E27FC236}">
                <a16:creationId xmlns:a16="http://schemas.microsoft.com/office/drawing/2014/main" id="{C3026130-65EA-3031-338B-D650A474C11F}"/>
              </a:ext>
            </a:extLst>
          </p:cNvPr>
          <p:cNvSpPr>
            <a:spLocks noGrp="1"/>
          </p:cNvSpPr>
          <p:nvPr>
            <p:ph type="title"/>
          </p:nvPr>
        </p:nvSpPr>
        <p:spPr>
          <a:xfrm>
            <a:off x="790338" y="-136187"/>
            <a:ext cx="3932237" cy="1600200"/>
          </a:xfrm>
        </p:spPr>
        <p:txBody>
          <a:bodyPr/>
          <a:lstStyle/>
          <a:p>
            <a:pPr algn="ctr"/>
            <a:r>
              <a:rPr lang="en-US" b="1" dirty="0"/>
              <a:t>Project Phases :Data Analysis and Visualization Part</a:t>
            </a:r>
          </a:p>
        </p:txBody>
      </p:sp>
      <p:sp>
        <p:nvSpPr>
          <p:cNvPr id="4" name="Text Placeholder 3">
            <a:extLst>
              <a:ext uri="{FF2B5EF4-FFF2-40B4-BE49-F238E27FC236}">
                <a16:creationId xmlns:a16="http://schemas.microsoft.com/office/drawing/2014/main" id="{AA232693-0074-FF4C-2243-FA26AC4CE323}"/>
              </a:ext>
            </a:extLst>
          </p:cNvPr>
          <p:cNvSpPr>
            <a:spLocks noGrp="1"/>
          </p:cNvSpPr>
          <p:nvPr>
            <p:ph type="body" sz="half" idx="2"/>
          </p:nvPr>
        </p:nvSpPr>
        <p:spPr/>
        <p:txBody>
          <a:bodyPr/>
          <a:lstStyle/>
          <a:p>
            <a:r>
              <a:rPr lang="en-US" b="1" dirty="0"/>
              <a:t> Data Analysis</a:t>
            </a:r>
          </a:p>
          <a:p>
            <a:r>
              <a:rPr lang="en-US" b="1" dirty="0"/>
              <a:t>Phase:</a:t>
            </a:r>
            <a:r>
              <a:rPr lang="en-US" dirty="0"/>
              <a:t> Analyze</a:t>
            </a:r>
          </a:p>
          <a:p>
            <a:pPr>
              <a:buFont typeface="Arial" panose="020B0604020202020204" pitchFamily="34" charset="0"/>
              <a:buChar char="•"/>
            </a:pPr>
            <a:r>
              <a:rPr lang="en-US" b="1" dirty="0"/>
              <a:t>Tool:</a:t>
            </a:r>
            <a:r>
              <a:rPr lang="en-US" dirty="0"/>
              <a:t> Power BI</a:t>
            </a:r>
          </a:p>
          <a:p>
            <a:pPr>
              <a:buFont typeface="Arial" panose="020B0604020202020204" pitchFamily="34" charset="0"/>
              <a:buChar char="•"/>
            </a:pPr>
            <a:r>
              <a:rPr lang="en-US" b="1" dirty="0"/>
              <a:t>Steps:</a:t>
            </a:r>
            <a:endParaRPr lang="en-US" dirty="0"/>
          </a:p>
          <a:p>
            <a:pPr marL="742950" lvl="1" indent="-285750">
              <a:buFont typeface="Arial" panose="020B0604020202020204" pitchFamily="34" charset="0"/>
              <a:buChar char="•"/>
            </a:pPr>
            <a:r>
              <a:rPr lang="en-US" dirty="0"/>
              <a:t>Connected Power BI to the data warehousing database.</a:t>
            </a:r>
          </a:p>
          <a:p>
            <a:pPr marL="742950" lvl="1" indent="-285750">
              <a:buFont typeface="Arial" panose="020B0604020202020204" pitchFamily="34" charset="0"/>
              <a:buChar char="•"/>
            </a:pPr>
            <a:r>
              <a:rPr lang="en-US" dirty="0"/>
              <a:t>Imported the necessary tables and fields into Power BI.</a:t>
            </a:r>
          </a:p>
          <a:p>
            <a:pPr marL="742950" lvl="1" indent="-285750">
              <a:buFont typeface="Arial" panose="020B0604020202020204" pitchFamily="34" charset="0"/>
              <a:buChar char="•"/>
            </a:pPr>
            <a:r>
              <a:rPr lang="en-US" dirty="0"/>
              <a:t>Created data models and relationships between the tables.</a:t>
            </a:r>
          </a:p>
          <a:p>
            <a:pPr marL="742950" lvl="1" indent="-285750">
              <a:buFont typeface="Arial" panose="020B0604020202020204" pitchFamily="34" charset="0"/>
              <a:buChar char="•"/>
            </a:pPr>
            <a:r>
              <a:rPr lang="en-US" dirty="0"/>
              <a:t>Designed and built various reports and dashboards to visualize the data.</a:t>
            </a:r>
          </a:p>
          <a:p>
            <a:pPr marL="742950" lvl="1" indent="-285750">
              <a:buFont typeface="Arial" panose="020B0604020202020204" pitchFamily="34" charset="0"/>
              <a:buChar char="•"/>
            </a:pPr>
            <a:r>
              <a:rPr lang="en-US" dirty="0"/>
              <a:t>Applied filters, slicers, and drill-downs to enhance the analysis.</a:t>
            </a:r>
          </a:p>
          <a:p>
            <a:endParaRPr lang="en-US" dirty="0"/>
          </a:p>
        </p:txBody>
      </p:sp>
    </p:spTree>
    <p:extLst>
      <p:ext uri="{BB962C8B-B14F-4D97-AF65-F5344CB8AC3E}">
        <p14:creationId xmlns:p14="http://schemas.microsoft.com/office/powerpoint/2010/main" val="3357090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BFC86-86DA-FE12-6F5E-6948DEF065DF}"/>
              </a:ext>
            </a:extLst>
          </p:cNvPr>
          <p:cNvSpPr>
            <a:spLocks noGrp="1"/>
          </p:cNvSpPr>
          <p:nvPr>
            <p:ph type="ctrTitle"/>
          </p:nvPr>
        </p:nvSpPr>
        <p:spPr/>
        <p:txBody>
          <a:bodyPr/>
          <a:lstStyle/>
          <a:p>
            <a:r>
              <a:rPr lang="en-US" dirty="0"/>
              <a:t>Data integration </a:t>
            </a:r>
          </a:p>
        </p:txBody>
      </p:sp>
      <p:sp>
        <p:nvSpPr>
          <p:cNvPr id="10" name="TextBox 9">
            <a:extLst>
              <a:ext uri="{FF2B5EF4-FFF2-40B4-BE49-F238E27FC236}">
                <a16:creationId xmlns:a16="http://schemas.microsoft.com/office/drawing/2014/main" id="{1418C83A-CAB6-DB71-15E6-251B87397035}"/>
              </a:ext>
            </a:extLst>
          </p:cNvPr>
          <p:cNvSpPr txBox="1"/>
          <p:nvPr/>
        </p:nvSpPr>
        <p:spPr>
          <a:xfrm>
            <a:off x="6343650" y="4279762"/>
            <a:ext cx="5562210" cy="1754326"/>
          </a:xfrm>
          <a:prstGeom prst="rect">
            <a:avLst/>
          </a:prstGeom>
          <a:noFill/>
        </p:spPr>
        <p:txBody>
          <a:bodyPr wrap="square">
            <a:spAutoFit/>
          </a:bodyPr>
          <a:lstStyle/>
          <a:p>
            <a:pPr marL="0" indent="0" algn="ctr">
              <a:buNone/>
            </a:pPr>
            <a:r>
              <a:rPr lang="en-US" sz="1200" b="1" dirty="0">
                <a:solidFill>
                  <a:schemeClr val="bg1"/>
                </a:solidFill>
              </a:rPr>
              <a:t>In this section, we delve into the Data Integration aspect of our project, which was accomplished using SQL Server Integration Services (SSIS). This phase is critical as it involves the transformation of raw data into meaningful information that can be loaded into the data warehousing system for subsequent analysis.</a:t>
            </a:r>
          </a:p>
          <a:p>
            <a:pPr marL="0" indent="0" algn="ctr">
              <a:buNone/>
            </a:pPr>
            <a:r>
              <a:rPr lang="en-US" sz="1200" b="1" dirty="0">
                <a:solidFill>
                  <a:schemeClr val="bg1"/>
                </a:solidFill>
              </a:rPr>
              <a:t>The following slides will provide a visual walkthrough of the SSIS package used for data integration. We have included screenshots of the Control Flow, two Dimension tables, and the Fact table. These screenshots will not only illustrate the structure of the SSIS package but also, where possible, demonstrate the flow of data in real-time, showing the number of records processed at each stage.</a:t>
            </a:r>
          </a:p>
        </p:txBody>
      </p:sp>
      <p:pic>
        <p:nvPicPr>
          <p:cNvPr id="5" name="Picture Placeholder 8" descr="A computer folder with many folders&#10;&#10;Description automatically generated">
            <a:extLst>
              <a:ext uri="{FF2B5EF4-FFF2-40B4-BE49-F238E27FC236}">
                <a16:creationId xmlns:a16="http://schemas.microsoft.com/office/drawing/2014/main" id="{A34715E1-B1A1-1892-2B34-85508CAB0963}"/>
              </a:ext>
            </a:extLst>
          </p:cNvPr>
          <p:cNvPicPr>
            <a:picLocks noGrp="1" noChangeAspect="1"/>
          </p:cNvPicPr>
          <p:nvPr>
            <p:ph type="pic" sz="quarter" idx="10"/>
          </p:nvPr>
        </p:nvPicPr>
        <p:blipFill>
          <a:blip r:embed="rId2"/>
          <a:srcRect/>
          <a:stretch>
            <a:fillRect/>
          </a:stretch>
        </p:blipFill>
        <p:spPr>
          <a:xfrm>
            <a:off x="711200" y="728663"/>
            <a:ext cx="5305425" cy="5305425"/>
          </a:xfrm>
        </p:spPr>
      </p:pic>
    </p:spTree>
    <p:extLst>
      <p:ext uri="{BB962C8B-B14F-4D97-AF65-F5344CB8AC3E}">
        <p14:creationId xmlns:p14="http://schemas.microsoft.com/office/powerpoint/2010/main" val="393893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p:txBody>
          <a:bodyPr/>
          <a:lstStyle/>
          <a:p>
            <a:r>
              <a:rPr lang="en-US" dirty="0"/>
              <a:t>Control flow</a:t>
            </a:r>
          </a:p>
        </p:txBody>
      </p:sp>
      <p:sp>
        <p:nvSpPr>
          <p:cNvPr id="7" name="Content Placeholder 6">
            <a:extLst>
              <a:ext uri="{FF2B5EF4-FFF2-40B4-BE49-F238E27FC236}">
                <a16:creationId xmlns:a16="http://schemas.microsoft.com/office/drawing/2014/main" id="{2E37A9B0-8DFC-4474-9F0A-612E661EF4EC}"/>
              </a:ext>
            </a:extLst>
          </p:cNvPr>
          <p:cNvSpPr>
            <a:spLocks noGrp="1"/>
          </p:cNvSpPr>
          <p:nvPr>
            <p:ph idx="15"/>
          </p:nvPr>
        </p:nvSpPr>
        <p:spPr>
          <a:xfrm>
            <a:off x="259565" y="2822669"/>
            <a:ext cx="3445566" cy="495389"/>
          </a:xfrm>
        </p:spPr>
        <p:txBody>
          <a:bodyPr/>
          <a:lstStyle/>
          <a:p>
            <a:r>
              <a:rPr lang="en-US" dirty="0"/>
              <a:t>Truncate table</a:t>
            </a:r>
          </a:p>
        </p:txBody>
      </p:sp>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6</a:t>
            </a:fld>
            <a:endParaRPr lang="en-US" dirty="0"/>
          </a:p>
        </p:txBody>
      </p:sp>
      <p:graphicFrame>
        <p:nvGraphicFramePr>
          <p:cNvPr id="14" name="Picture Placeholder 13">
            <a:extLst>
              <a:ext uri="{FF2B5EF4-FFF2-40B4-BE49-F238E27FC236}">
                <a16:creationId xmlns:a16="http://schemas.microsoft.com/office/drawing/2014/main" id="{2E9AF9DC-E0C5-FDFC-FB7F-7DFAFBBEFF63}"/>
              </a:ext>
            </a:extLst>
          </p:cNvPr>
          <p:cNvGraphicFramePr>
            <a:graphicFrameLocks noGrp="1"/>
          </p:cNvGraphicFramePr>
          <p:nvPr>
            <p:ph type="pic" sz="quarter" idx="13"/>
            <p:extLst>
              <p:ext uri="{D42A27DB-BD31-4B8C-83A1-F6EECF244321}">
                <p14:modId xmlns:p14="http://schemas.microsoft.com/office/powerpoint/2010/main" val="2746729435"/>
              </p:ext>
            </p:extLst>
          </p:nvPr>
        </p:nvGraphicFramePr>
        <p:xfrm>
          <a:off x="3883819" y="1630018"/>
          <a:ext cx="4385701" cy="437321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1" name="Rectangle 5">
            <a:extLst>
              <a:ext uri="{FF2B5EF4-FFF2-40B4-BE49-F238E27FC236}">
                <a16:creationId xmlns:a16="http://schemas.microsoft.com/office/drawing/2014/main" id="{33301939-4ED1-D114-8737-82245519CB9A}"/>
              </a:ext>
            </a:extLst>
          </p:cNvPr>
          <p:cNvSpPr>
            <a:spLocks noGrp="1" noChangeArrowheads="1"/>
          </p:cNvSpPr>
          <p:nvPr>
            <p:ph idx="1"/>
          </p:nvPr>
        </p:nvSpPr>
        <p:spPr bwMode="auto">
          <a:xfrm>
            <a:off x="533699" y="3187335"/>
            <a:ext cx="2897298"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100" b="0" i="0" u="none" strike="noStrike" cap="none" normalizeH="0" baseline="0" dirty="0">
                <a:ln>
                  <a:noFill/>
                </a:ln>
                <a:solidFill>
                  <a:schemeClr val="tx1"/>
                </a:solidFill>
                <a:effectLst/>
                <a:latin typeface="Arial" panose="020B0604020202020204" pitchFamily="34" charset="0"/>
              </a:rPr>
              <a:t>This task truncates (empties) the existing data in the target tables to ensure that fresh data can be loaded without duplications or conflicts. Truncating tables is a common step to prepare for a new data load.</a:t>
            </a:r>
          </a:p>
        </p:txBody>
      </p:sp>
      <p:sp>
        <p:nvSpPr>
          <p:cNvPr id="24" name="Content Placeholder 6">
            <a:extLst>
              <a:ext uri="{FF2B5EF4-FFF2-40B4-BE49-F238E27FC236}">
                <a16:creationId xmlns:a16="http://schemas.microsoft.com/office/drawing/2014/main" id="{E67AC810-62F8-3CC9-3B07-E6847BF33216}"/>
              </a:ext>
            </a:extLst>
          </p:cNvPr>
          <p:cNvSpPr txBox="1">
            <a:spLocks/>
          </p:cNvSpPr>
          <p:nvPr/>
        </p:nvSpPr>
        <p:spPr>
          <a:xfrm>
            <a:off x="257787" y="4126054"/>
            <a:ext cx="3445566" cy="495389"/>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Populate Product</a:t>
            </a:r>
          </a:p>
        </p:txBody>
      </p:sp>
      <p:sp>
        <p:nvSpPr>
          <p:cNvPr id="25" name="Rectangle 5">
            <a:extLst>
              <a:ext uri="{FF2B5EF4-FFF2-40B4-BE49-F238E27FC236}">
                <a16:creationId xmlns:a16="http://schemas.microsoft.com/office/drawing/2014/main" id="{01F21CB6-89DD-268D-64D8-5C7BCACEDEEB}"/>
              </a:ext>
            </a:extLst>
          </p:cNvPr>
          <p:cNvSpPr txBox="1">
            <a:spLocks noChangeArrowheads="1"/>
          </p:cNvSpPr>
          <p:nvPr/>
        </p:nvSpPr>
        <p:spPr bwMode="auto">
          <a:xfrm>
            <a:off x="686012" y="4522031"/>
            <a:ext cx="289729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eaLnBrk="0" fontAlgn="base" hangingPunct="0">
              <a:lnSpc>
                <a:spcPct val="100000"/>
              </a:lnSpc>
              <a:spcBef>
                <a:spcPct val="0"/>
              </a:spcBef>
              <a:spcAft>
                <a:spcPct val="0"/>
              </a:spcAft>
            </a:pPr>
            <a:r>
              <a:rPr lang="en-US" sz="1200" dirty="0"/>
              <a:t>This task loads data into the Product dimension table. It involves extracting product-related data from a source system, transforming it as needed, and then loading it into the data warehousing database.</a:t>
            </a:r>
            <a:endParaRPr lang="en-US" altLang="en-US" sz="1200" dirty="0">
              <a:latin typeface="Arial" panose="020B0604020202020204" pitchFamily="34" charset="0"/>
            </a:endParaRPr>
          </a:p>
        </p:txBody>
      </p:sp>
      <p:sp>
        <p:nvSpPr>
          <p:cNvPr id="29" name="Rectangle 5">
            <a:extLst>
              <a:ext uri="{FF2B5EF4-FFF2-40B4-BE49-F238E27FC236}">
                <a16:creationId xmlns:a16="http://schemas.microsoft.com/office/drawing/2014/main" id="{199177F4-381B-3CD6-2983-F2B17EB08D60}"/>
              </a:ext>
            </a:extLst>
          </p:cNvPr>
          <p:cNvSpPr txBox="1">
            <a:spLocks noChangeArrowheads="1"/>
          </p:cNvSpPr>
          <p:nvPr/>
        </p:nvSpPr>
        <p:spPr bwMode="auto">
          <a:xfrm>
            <a:off x="8570029" y="3187335"/>
            <a:ext cx="3402845" cy="86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This task loads data into the Customer dimension table .Similar to the Product table, it extracts, transforms, and loads customer-related data.</a:t>
            </a:r>
          </a:p>
        </p:txBody>
      </p:sp>
      <p:sp>
        <p:nvSpPr>
          <p:cNvPr id="30" name="Content Placeholder 6">
            <a:extLst>
              <a:ext uri="{FF2B5EF4-FFF2-40B4-BE49-F238E27FC236}">
                <a16:creationId xmlns:a16="http://schemas.microsoft.com/office/drawing/2014/main" id="{CFAABC28-6C77-5970-DE0D-D34FC110E82E}"/>
              </a:ext>
            </a:extLst>
          </p:cNvPr>
          <p:cNvSpPr txBox="1">
            <a:spLocks/>
          </p:cNvSpPr>
          <p:nvPr/>
        </p:nvSpPr>
        <p:spPr>
          <a:xfrm>
            <a:off x="8465969" y="2789081"/>
            <a:ext cx="3445566" cy="495389"/>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rtl="0" eaLnBrk="1" latinLnBrk="0" hangingPunct="1">
              <a:spcBef>
                <a:spcPts val="0"/>
              </a:spcBef>
              <a:spcAft>
                <a:spcPts val="0"/>
              </a:spcAft>
            </a:pPr>
            <a:r>
              <a:rPr lang="en-US" sz="1800" b="1" kern="1200" dirty="0">
                <a:solidFill>
                  <a:srgbClr val="000000"/>
                </a:solidFill>
                <a:effectLst/>
                <a:latin typeface="Calibri" panose="020F0502020204030204" pitchFamily="34" charset="0"/>
                <a:ea typeface="+mn-ea"/>
                <a:cs typeface="+mn-cs"/>
              </a:rPr>
              <a:t>Populate Customer</a:t>
            </a:r>
            <a:endParaRPr lang="en-US" dirty="0">
              <a:effectLst/>
            </a:endParaRPr>
          </a:p>
        </p:txBody>
      </p:sp>
      <p:sp>
        <p:nvSpPr>
          <p:cNvPr id="33" name="Content Placeholder 6">
            <a:extLst>
              <a:ext uri="{FF2B5EF4-FFF2-40B4-BE49-F238E27FC236}">
                <a16:creationId xmlns:a16="http://schemas.microsoft.com/office/drawing/2014/main" id="{4B484A37-50E1-D132-B26C-17F2B3E89F66}"/>
              </a:ext>
            </a:extLst>
          </p:cNvPr>
          <p:cNvSpPr txBox="1">
            <a:spLocks/>
          </p:cNvSpPr>
          <p:nvPr/>
        </p:nvSpPr>
        <p:spPr>
          <a:xfrm>
            <a:off x="8488647" y="3984294"/>
            <a:ext cx="3445566" cy="495389"/>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800" b="1" kern="1200" cap="all" baseline="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rtl="0" eaLnBrk="1" latinLnBrk="0" hangingPunct="1">
              <a:spcBef>
                <a:spcPts val="0"/>
              </a:spcBef>
              <a:spcAft>
                <a:spcPts val="0"/>
              </a:spcAft>
            </a:pPr>
            <a:r>
              <a:rPr lang="en-US" dirty="0"/>
              <a:t>Populate </a:t>
            </a:r>
            <a:r>
              <a:rPr lang="en-US" dirty="0" err="1"/>
              <a:t>Fact_Sales</a:t>
            </a:r>
            <a:endParaRPr lang="en-US" dirty="0">
              <a:effectLst/>
            </a:endParaRPr>
          </a:p>
        </p:txBody>
      </p:sp>
      <p:sp>
        <p:nvSpPr>
          <p:cNvPr id="34" name="Rectangle 5">
            <a:extLst>
              <a:ext uri="{FF2B5EF4-FFF2-40B4-BE49-F238E27FC236}">
                <a16:creationId xmlns:a16="http://schemas.microsoft.com/office/drawing/2014/main" id="{49940794-01FF-B5EE-0324-45AFCA920211}"/>
              </a:ext>
            </a:extLst>
          </p:cNvPr>
          <p:cNvSpPr txBox="1">
            <a:spLocks noChangeArrowheads="1"/>
          </p:cNvSpPr>
          <p:nvPr/>
        </p:nvSpPr>
        <p:spPr bwMode="auto">
          <a:xfrm>
            <a:off x="8570029" y="4430391"/>
            <a:ext cx="3445566" cy="1449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This task loads data into the Fact table, specifically </a:t>
            </a:r>
            <a:r>
              <a:rPr lang="en-US" sz="1400" dirty="0" err="1"/>
              <a:t>fact_sales</a:t>
            </a:r>
            <a:r>
              <a:rPr lang="en-US" sz="1400" dirty="0"/>
              <a:t>. The Fact table typically contains transactional data and metrics that reference the dimension tables. It aggregates data from various sources, including product and customer information, to provide comprehensive insights.</a:t>
            </a:r>
            <a:endParaRPr lang="en-US" sz="1200" dirty="0"/>
          </a:p>
        </p:txBody>
      </p:sp>
      <p:pic>
        <p:nvPicPr>
          <p:cNvPr id="35" name="Picture Placeholder 84" descr="Single gear">
            <a:extLst>
              <a:ext uri="{FF2B5EF4-FFF2-40B4-BE49-F238E27FC236}">
                <a16:creationId xmlns:a16="http://schemas.microsoft.com/office/drawing/2014/main" id="{4C3558D6-75F8-6F19-C9F1-783970102C0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a:fillRect/>
          </a:stretch>
        </p:blipFill>
        <p:spPr>
          <a:xfrm>
            <a:off x="1690809" y="1988373"/>
            <a:ext cx="502873" cy="502873"/>
          </a:xfrm>
          <a:prstGeom prst="rect">
            <a:avLst/>
          </a:prstGeom>
          <a:noFill/>
        </p:spPr>
      </p:pic>
    </p:spTree>
    <p:extLst>
      <p:ext uri="{BB962C8B-B14F-4D97-AF65-F5344CB8AC3E}">
        <p14:creationId xmlns:p14="http://schemas.microsoft.com/office/powerpoint/2010/main" val="460269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73144C-3DF1-AFBF-B06F-1560E4359C9A}"/>
              </a:ext>
            </a:extLst>
          </p:cNvPr>
          <p:cNvSpPr>
            <a:spLocks noGrp="1"/>
          </p:cNvSpPr>
          <p:nvPr>
            <p:ph type="sldNum" sz="quarter" idx="12"/>
          </p:nvPr>
        </p:nvSpPr>
        <p:spPr/>
        <p:txBody>
          <a:bodyPr/>
          <a:lstStyle/>
          <a:p>
            <a:fld id="{9EC71654-96A5-4280-94F3-931C61A9F92C}" type="slidenum">
              <a:rPr lang="en-US" noProof="0" smtClean="0"/>
              <a:pPr/>
              <a:t>7</a:t>
            </a:fld>
            <a:endParaRPr lang="en-US" noProof="0" dirty="0"/>
          </a:p>
        </p:txBody>
      </p:sp>
      <p:sp>
        <p:nvSpPr>
          <p:cNvPr id="3" name="Title 2">
            <a:extLst>
              <a:ext uri="{FF2B5EF4-FFF2-40B4-BE49-F238E27FC236}">
                <a16:creationId xmlns:a16="http://schemas.microsoft.com/office/drawing/2014/main" id="{2C77BBF5-7F37-AD9C-E3FF-666BDA6010F4}"/>
              </a:ext>
            </a:extLst>
          </p:cNvPr>
          <p:cNvSpPr>
            <a:spLocks noGrp="1"/>
          </p:cNvSpPr>
          <p:nvPr>
            <p:ph type="title"/>
          </p:nvPr>
        </p:nvSpPr>
        <p:spPr>
          <a:xfrm>
            <a:off x="836612" y="182333"/>
            <a:ext cx="3932237" cy="947057"/>
          </a:xfrm>
        </p:spPr>
        <p:txBody>
          <a:bodyPr>
            <a:normAutofit fontScale="90000"/>
          </a:bodyPr>
          <a:lstStyle/>
          <a:p>
            <a:r>
              <a:rPr lang="en-US" b="1" i="1" dirty="0"/>
              <a:t>Data Flow Task - Populate Product</a:t>
            </a:r>
          </a:p>
        </p:txBody>
      </p:sp>
      <p:sp>
        <p:nvSpPr>
          <p:cNvPr id="4" name="Text Placeholder 3">
            <a:extLst>
              <a:ext uri="{FF2B5EF4-FFF2-40B4-BE49-F238E27FC236}">
                <a16:creationId xmlns:a16="http://schemas.microsoft.com/office/drawing/2014/main" id="{7EF5D047-1235-D0E3-2444-122D99D23FA5}"/>
              </a:ext>
            </a:extLst>
          </p:cNvPr>
          <p:cNvSpPr>
            <a:spLocks noGrp="1"/>
          </p:cNvSpPr>
          <p:nvPr>
            <p:ph type="body" sz="half" idx="2"/>
          </p:nvPr>
        </p:nvSpPr>
        <p:spPr>
          <a:xfrm>
            <a:off x="836612" y="1253330"/>
            <a:ext cx="3932237" cy="4505227"/>
          </a:xfrm>
        </p:spPr>
        <p:txBody>
          <a:bodyPr>
            <a:normAutofit/>
          </a:bodyPr>
          <a:lstStyle/>
          <a:p>
            <a:r>
              <a:rPr lang="en-US" sz="1800" dirty="0"/>
              <a:t>The process involves extracting data from various sources, sorting and conditionally splitting the data, merging it to create a unified dataset, and finally loading the integrated data into the target database.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"populate product" task ensures a seamless integration of product-related data, combining multiple data sources into a single, cohesive dataset. This process guarantees that the data is accurately transformed and ready for further analysis, contributing to the overall efficiency and reliability of our data warehousing system.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endParaRPr lang="en-US" sz="1800" dirty="0"/>
          </a:p>
        </p:txBody>
      </p:sp>
      <p:pic>
        <p:nvPicPr>
          <p:cNvPr id="6" name="Content Placeholder 5" descr="A screenshot of a computer&#10;&#10;Description automatically generated">
            <a:extLst>
              <a:ext uri="{FF2B5EF4-FFF2-40B4-BE49-F238E27FC236}">
                <a16:creationId xmlns:a16="http://schemas.microsoft.com/office/drawing/2014/main" id="{078628CD-84E4-F24B-9CBA-9F018403D786}"/>
              </a:ext>
            </a:extLst>
          </p:cNvPr>
          <p:cNvPicPr>
            <a:picLocks noGrp="1" noChangeAspect="1"/>
          </p:cNvPicPr>
          <p:nvPr>
            <p:ph idx="1"/>
          </p:nvPr>
        </p:nvPicPr>
        <p:blipFill>
          <a:blip r:embed="rId2"/>
          <a:stretch>
            <a:fillRect/>
          </a:stretch>
        </p:blipFill>
        <p:spPr>
          <a:xfrm>
            <a:off x="5338726" y="515902"/>
            <a:ext cx="6172200" cy="5698285"/>
          </a:xfrm>
          <a:prstGeom prst="rect">
            <a:avLst/>
          </a:prstGeom>
        </p:spPr>
      </p:pic>
    </p:spTree>
    <p:extLst>
      <p:ext uri="{BB962C8B-B14F-4D97-AF65-F5344CB8AC3E}">
        <p14:creationId xmlns:p14="http://schemas.microsoft.com/office/powerpoint/2010/main" val="48741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73144C-3DF1-AFBF-B06F-1560E4359C9A}"/>
              </a:ext>
            </a:extLst>
          </p:cNvPr>
          <p:cNvSpPr>
            <a:spLocks noGrp="1"/>
          </p:cNvSpPr>
          <p:nvPr>
            <p:ph type="sldNum" sz="quarter" idx="12"/>
          </p:nvPr>
        </p:nvSpPr>
        <p:spPr/>
        <p:txBody>
          <a:bodyPr/>
          <a:lstStyle/>
          <a:p>
            <a:fld id="{9EC71654-96A5-4280-94F3-931C61A9F92C}" type="slidenum">
              <a:rPr lang="en-US" noProof="0" smtClean="0"/>
              <a:pPr/>
              <a:t>8</a:t>
            </a:fld>
            <a:endParaRPr lang="en-US" noProof="0" dirty="0"/>
          </a:p>
        </p:txBody>
      </p:sp>
      <p:sp>
        <p:nvSpPr>
          <p:cNvPr id="3" name="Title 2">
            <a:extLst>
              <a:ext uri="{FF2B5EF4-FFF2-40B4-BE49-F238E27FC236}">
                <a16:creationId xmlns:a16="http://schemas.microsoft.com/office/drawing/2014/main" id="{2C77BBF5-7F37-AD9C-E3FF-666BDA6010F4}"/>
              </a:ext>
            </a:extLst>
          </p:cNvPr>
          <p:cNvSpPr>
            <a:spLocks noGrp="1"/>
          </p:cNvSpPr>
          <p:nvPr>
            <p:ph type="title"/>
          </p:nvPr>
        </p:nvSpPr>
        <p:spPr>
          <a:xfrm>
            <a:off x="836612" y="182333"/>
            <a:ext cx="3932237" cy="947057"/>
          </a:xfrm>
        </p:spPr>
        <p:txBody>
          <a:bodyPr>
            <a:normAutofit fontScale="90000"/>
          </a:bodyPr>
          <a:lstStyle/>
          <a:p>
            <a:r>
              <a:rPr lang="en-US" b="1" dirty="0"/>
              <a:t>Data Flow Task - Populate Customer</a:t>
            </a:r>
            <a:endParaRPr lang="en-US" b="1" i="1" dirty="0"/>
          </a:p>
        </p:txBody>
      </p:sp>
      <p:sp>
        <p:nvSpPr>
          <p:cNvPr id="4" name="Text Placeholder 3">
            <a:extLst>
              <a:ext uri="{FF2B5EF4-FFF2-40B4-BE49-F238E27FC236}">
                <a16:creationId xmlns:a16="http://schemas.microsoft.com/office/drawing/2014/main" id="{7EF5D047-1235-D0E3-2444-122D99D23FA5}"/>
              </a:ext>
            </a:extLst>
          </p:cNvPr>
          <p:cNvSpPr>
            <a:spLocks noGrp="1"/>
          </p:cNvSpPr>
          <p:nvPr>
            <p:ph type="body" sz="half" idx="2"/>
          </p:nvPr>
        </p:nvSpPr>
        <p:spPr>
          <a:xfrm>
            <a:off x="836612" y="1253330"/>
            <a:ext cx="3932237" cy="4505227"/>
          </a:xfrm>
        </p:spPr>
        <p:txBody>
          <a:bodyPr>
            <a:normAutofit lnSpcReduction="10000"/>
          </a:bodyPr>
          <a:lstStyle/>
          <a:p>
            <a:r>
              <a:rPr lang="en-US" sz="2000" dirty="0"/>
              <a:t>The process involves extracting data from customer, address, and customer address sources, performing sorting, conditional splitting, and merging operations, and finally loading the integrated data into the target data warehouse. The "populate customer" task ensures the accurate and efficient integration of customer-related data from various sources. By transforming and merging this data, it creates a unified dataset that is loaded into the data warehouse, providing a solid foundation for customer data analysis and reporting.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endParaRPr lang="en-US" sz="1800" dirty="0"/>
          </a:p>
        </p:txBody>
      </p:sp>
      <p:pic>
        <p:nvPicPr>
          <p:cNvPr id="9" name="Content Placeholder 8">
            <a:extLst>
              <a:ext uri="{FF2B5EF4-FFF2-40B4-BE49-F238E27FC236}">
                <a16:creationId xmlns:a16="http://schemas.microsoft.com/office/drawing/2014/main" id="{9E8FCFC9-157A-5DC7-C08C-23B1B14274A9}"/>
              </a:ext>
            </a:extLst>
          </p:cNvPr>
          <p:cNvPicPr>
            <a:picLocks noGrp="1" noChangeAspect="1"/>
          </p:cNvPicPr>
          <p:nvPr>
            <p:ph idx="1"/>
          </p:nvPr>
        </p:nvPicPr>
        <p:blipFill>
          <a:blip r:embed="rId2"/>
          <a:stretch>
            <a:fillRect/>
          </a:stretch>
        </p:blipFill>
        <p:spPr>
          <a:xfrm>
            <a:off x="5387975" y="954087"/>
            <a:ext cx="5762625" cy="4410075"/>
          </a:xfrm>
        </p:spPr>
      </p:pic>
    </p:spTree>
    <p:extLst>
      <p:ext uri="{BB962C8B-B14F-4D97-AF65-F5344CB8AC3E}">
        <p14:creationId xmlns:p14="http://schemas.microsoft.com/office/powerpoint/2010/main" val="3885978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73144C-3DF1-AFBF-B06F-1560E4359C9A}"/>
              </a:ext>
            </a:extLst>
          </p:cNvPr>
          <p:cNvSpPr>
            <a:spLocks noGrp="1"/>
          </p:cNvSpPr>
          <p:nvPr>
            <p:ph type="sldNum" sz="quarter" idx="12"/>
          </p:nvPr>
        </p:nvSpPr>
        <p:spPr/>
        <p:txBody>
          <a:bodyPr/>
          <a:lstStyle/>
          <a:p>
            <a:fld id="{9EC71654-96A5-4280-94F3-931C61A9F92C}" type="slidenum">
              <a:rPr lang="en-US" noProof="0" smtClean="0"/>
              <a:pPr/>
              <a:t>9</a:t>
            </a:fld>
            <a:endParaRPr lang="en-US" noProof="0" dirty="0"/>
          </a:p>
        </p:txBody>
      </p:sp>
      <p:sp>
        <p:nvSpPr>
          <p:cNvPr id="3" name="Title 2">
            <a:extLst>
              <a:ext uri="{FF2B5EF4-FFF2-40B4-BE49-F238E27FC236}">
                <a16:creationId xmlns:a16="http://schemas.microsoft.com/office/drawing/2014/main" id="{2C77BBF5-7F37-AD9C-E3FF-666BDA6010F4}"/>
              </a:ext>
            </a:extLst>
          </p:cNvPr>
          <p:cNvSpPr>
            <a:spLocks noGrp="1"/>
          </p:cNvSpPr>
          <p:nvPr>
            <p:ph type="title"/>
          </p:nvPr>
        </p:nvSpPr>
        <p:spPr>
          <a:xfrm>
            <a:off x="836612" y="182333"/>
            <a:ext cx="3932237" cy="947057"/>
          </a:xfrm>
        </p:spPr>
        <p:txBody>
          <a:bodyPr>
            <a:normAutofit fontScale="90000"/>
          </a:bodyPr>
          <a:lstStyle/>
          <a:p>
            <a:r>
              <a:rPr lang="en-US" b="1" dirty="0"/>
              <a:t>Data Flow Task - Populate </a:t>
            </a:r>
            <a:r>
              <a:rPr lang="en-US" b="1" dirty="0" err="1"/>
              <a:t>Fact_Sales</a:t>
            </a:r>
            <a:endParaRPr lang="en-US" b="1" i="1" dirty="0"/>
          </a:p>
        </p:txBody>
      </p:sp>
      <p:sp>
        <p:nvSpPr>
          <p:cNvPr id="4" name="Text Placeholder 3">
            <a:extLst>
              <a:ext uri="{FF2B5EF4-FFF2-40B4-BE49-F238E27FC236}">
                <a16:creationId xmlns:a16="http://schemas.microsoft.com/office/drawing/2014/main" id="{7EF5D047-1235-D0E3-2444-122D99D23FA5}"/>
              </a:ext>
            </a:extLst>
          </p:cNvPr>
          <p:cNvSpPr>
            <a:spLocks noGrp="1"/>
          </p:cNvSpPr>
          <p:nvPr>
            <p:ph type="body" sz="half" idx="2"/>
          </p:nvPr>
        </p:nvSpPr>
        <p:spPr>
          <a:xfrm>
            <a:off x="836612" y="1253330"/>
            <a:ext cx="3932237" cy="4505227"/>
          </a:xfrm>
        </p:spPr>
        <p:txBody>
          <a:bodyPr>
            <a:normAutofit lnSpcReduction="10000"/>
          </a:bodyPr>
          <a:lstStyle/>
          <a:p>
            <a:r>
              <a:rPr lang="en-US" sz="2000" dirty="0"/>
              <a:t>The process involves extracting data from customer, sales order, and product sources, sorting and merging the data, and finally loading the integrated data into the target database.</a:t>
            </a:r>
          </a:p>
          <a:p>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"populate </a:t>
            </a:r>
            <a:r>
              <a:rPr kumimoji="0" lang="en-US" altLang="en-US" sz="1800" b="0" i="0" u="none" strike="noStrike" cap="none" normalizeH="0" baseline="0" dirty="0" err="1">
                <a:ln>
                  <a:noFill/>
                </a:ln>
                <a:solidFill>
                  <a:schemeClr val="tx1"/>
                </a:solidFill>
                <a:effectLst/>
                <a:latin typeface="Arial" panose="020B0604020202020204" pitchFamily="34" charset="0"/>
              </a:rPr>
              <a:t>fact_sales</a:t>
            </a:r>
            <a:r>
              <a:rPr kumimoji="0" lang="en-US" altLang="en-US" sz="1800" b="0" i="0" u="none" strike="noStrike" cap="none" normalizeH="0" baseline="0" dirty="0">
                <a:ln>
                  <a:noFill/>
                </a:ln>
                <a:solidFill>
                  <a:schemeClr val="tx1"/>
                </a:solidFill>
                <a:effectLst/>
                <a:latin typeface="Arial" panose="020B0604020202020204" pitchFamily="34" charset="0"/>
              </a:rPr>
              <a:t>" task ensures a comprehensive integration of sales-related data, combining multiple data sources into a unified dataset. This process guarantees that the data is accurately transformed and loaded into the data warehousing system, providing a robust foundation for detailed sales analysis.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endParaRPr lang="en-US" sz="1800" dirty="0"/>
          </a:p>
        </p:txBody>
      </p:sp>
      <p:pic>
        <p:nvPicPr>
          <p:cNvPr id="13" name="Content Placeholder 12" descr="A screenshot of a computer&#10;&#10;Description automatically generated">
            <a:extLst>
              <a:ext uri="{FF2B5EF4-FFF2-40B4-BE49-F238E27FC236}">
                <a16:creationId xmlns:a16="http://schemas.microsoft.com/office/drawing/2014/main" id="{71B29802-B04F-8BC6-CF83-7873B993AA94}"/>
              </a:ext>
            </a:extLst>
          </p:cNvPr>
          <p:cNvPicPr>
            <a:picLocks noGrp="1" noChangeAspect="1"/>
          </p:cNvPicPr>
          <p:nvPr>
            <p:ph idx="1"/>
          </p:nvPr>
        </p:nvPicPr>
        <p:blipFill>
          <a:blip r:embed="rId2"/>
          <a:stretch>
            <a:fillRect/>
          </a:stretch>
        </p:blipFill>
        <p:spPr>
          <a:xfrm>
            <a:off x="5611205" y="330740"/>
            <a:ext cx="6172200" cy="5875289"/>
          </a:xfrm>
          <a:prstGeom prst="rect">
            <a:avLst/>
          </a:prstGeom>
        </p:spPr>
      </p:pic>
    </p:spTree>
    <p:extLst>
      <p:ext uri="{BB962C8B-B14F-4D97-AF65-F5344CB8AC3E}">
        <p14:creationId xmlns:p14="http://schemas.microsoft.com/office/powerpoint/2010/main" val="2697178097"/>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3.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370</TotalTime>
  <Words>1960</Words>
  <Application>Microsoft Office PowerPoint</Application>
  <PresentationFormat>Widescreen</PresentationFormat>
  <Paragraphs>126</Paragraphs>
  <Slides>19</Slides>
  <Notes>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Aptos Narrow</vt:lpstr>
      <vt:lpstr>Arial</vt:lpstr>
      <vt:lpstr>Calibri</vt:lpstr>
      <vt:lpstr>Corbel</vt:lpstr>
      <vt:lpstr>Google Sans</vt:lpstr>
      <vt:lpstr>YAD1aU3sLnI 0</vt:lpstr>
      <vt:lpstr>Office Theme</vt:lpstr>
      <vt:lpstr>Adventure Works BI End-To-End</vt:lpstr>
      <vt:lpstr>What is adventure works ?</vt:lpstr>
      <vt:lpstr>Project Phases: Data integration </vt:lpstr>
      <vt:lpstr>Project Phases :Data Analysis and Visualization Part</vt:lpstr>
      <vt:lpstr>Data integration </vt:lpstr>
      <vt:lpstr>Control flow</vt:lpstr>
      <vt:lpstr>Data Flow Task - Populate Product</vt:lpstr>
      <vt:lpstr>Data Flow Task - Populate Customer</vt:lpstr>
      <vt:lpstr>Data Flow Task - Populate Fact_Sales</vt:lpstr>
      <vt:lpstr>Data Analysis and Visualization Part</vt:lpstr>
      <vt:lpstr>Data Analysis and Visualization Part</vt:lpstr>
      <vt:lpstr>Data Model in Power BI</vt:lpstr>
      <vt:lpstr>• Power BI Screenshots from each page of the report: welcome Page</vt:lpstr>
      <vt:lpstr>• Power BI Screenshots from each page of the report: Customer overview</vt:lpstr>
      <vt:lpstr>• Power BI Screenshots from each page of the report: Customer Detailed</vt:lpstr>
      <vt:lpstr>• Power BI Screenshots from each page of the report: Products Overview</vt:lpstr>
      <vt:lpstr>• Power BI Screenshots from each page of the report: Products Detailed</vt:lpstr>
      <vt:lpstr>• Power BI Screenshots from each page of the report : Decomposition Tree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Elhussein 20210177</dc:creator>
  <cp:lastModifiedBy>Elhussein 20210177</cp:lastModifiedBy>
  <cp:revision>7</cp:revision>
  <dcterms:created xsi:type="dcterms:W3CDTF">2024-07-18T09:18:48Z</dcterms:created>
  <dcterms:modified xsi:type="dcterms:W3CDTF">2024-07-18T15:29:40Z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